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498" r:id="rId2"/>
    <p:sldId id="499" r:id="rId3"/>
    <p:sldId id="495" r:id="rId4"/>
    <p:sldId id="496" r:id="rId5"/>
    <p:sldId id="497" r:id="rId6"/>
    <p:sldId id="433" r:id="rId7"/>
    <p:sldId id="436" r:id="rId8"/>
    <p:sldId id="443" r:id="rId9"/>
    <p:sldId id="447" r:id="rId10"/>
    <p:sldId id="445" r:id="rId11"/>
    <p:sldId id="446" r:id="rId12"/>
    <p:sldId id="352" r:id="rId13"/>
    <p:sldId id="353" r:id="rId14"/>
    <p:sldId id="359" r:id="rId15"/>
    <p:sldId id="357" r:id="rId16"/>
    <p:sldId id="437" r:id="rId17"/>
    <p:sldId id="358"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351" r:id="rId33"/>
    <p:sldId id="485" r:id="rId34"/>
    <p:sldId id="490" r:id="rId35"/>
    <p:sldId id="356" r:id="rId36"/>
    <p:sldId id="414" r:id="rId37"/>
    <p:sldId id="415" r:id="rId38"/>
    <p:sldId id="291" r:id="rId39"/>
    <p:sldId id="292" r:id="rId40"/>
    <p:sldId id="293" r:id="rId41"/>
    <p:sldId id="372" r:id="rId42"/>
    <p:sldId id="361" r:id="rId43"/>
    <p:sldId id="362" r:id="rId44"/>
    <p:sldId id="363" r:id="rId45"/>
    <p:sldId id="364" r:id="rId46"/>
    <p:sldId id="365" r:id="rId47"/>
    <p:sldId id="373" r:id="rId48"/>
    <p:sldId id="434" r:id="rId49"/>
    <p:sldId id="374" r:id="rId50"/>
    <p:sldId id="375" r:id="rId51"/>
    <p:sldId id="463" r:id="rId52"/>
    <p:sldId id="462" r:id="rId53"/>
    <p:sldId id="464" r:id="rId54"/>
    <p:sldId id="442" r:id="rId55"/>
    <p:sldId id="493" r:id="rId56"/>
    <p:sldId id="491" r:id="rId57"/>
    <p:sldId id="494" r:id="rId58"/>
    <p:sldId id="492" r:id="rId5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6F9EC-A8C3-4CD0-9ADF-E29AF1B9BC80}"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088EA-0592-4089-A385-27D8FF94CC05}" type="slidenum">
              <a:rPr kumimoji="1" lang="ja-JP" altLang="en-US" smtClean="0"/>
              <a:pPr/>
              <a:t>&lt;#&gt;</a:t>
            </a:fld>
            <a:endParaRPr kumimoji="1" lang="ja-JP" altLang="en-US"/>
          </a:p>
        </p:txBody>
      </p:sp>
    </p:spTree>
    <p:extLst>
      <p:ext uri="{BB962C8B-B14F-4D97-AF65-F5344CB8AC3E}">
        <p14:creationId xmlns="" xmlns:p14="http://schemas.microsoft.com/office/powerpoint/2010/main" val="23529494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xmlns=""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10</a:t>
            </a:fld>
            <a:endParaRPr kumimoji="1" lang="ja-JP" altLang="en-US"/>
          </a:p>
        </p:txBody>
      </p:sp>
    </p:spTree>
    <p:extLst>
      <p:ext uri="{BB962C8B-B14F-4D97-AF65-F5344CB8AC3E}">
        <p14:creationId xmlns="" xmlns:p14="http://schemas.microsoft.com/office/powerpoint/2010/main" val="165603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11</a:t>
            </a:fld>
            <a:endParaRPr kumimoji="1" lang="ja-JP" altLang="en-US"/>
          </a:p>
        </p:txBody>
      </p:sp>
    </p:spTree>
    <p:extLst>
      <p:ext uri="{BB962C8B-B14F-4D97-AF65-F5344CB8AC3E}">
        <p14:creationId xmlns="" xmlns:p14="http://schemas.microsoft.com/office/powerpoint/2010/main" val="393364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9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95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DA4B4C-022F-419A-9382-3F885078459C}" type="slidenum">
              <a:rPr lang="ja-JP" altLang="en-US" smtClean="0">
                <a:latin typeface="Arial" pitchFamily="34" charset="0"/>
              </a:rPr>
              <a:pPr/>
              <a:t>12</a:t>
            </a:fld>
            <a:endParaRPr lang="en-US" altLang="ja-JP" smtClean="0">
              <a:latin typeface="Arial" pitchFamily="34" charset="0"/>
            </a:endParaRPr>
          </a:p>
        </p:txBody>
      </p:sp>
    </p:spTree>
    <p:extLst>
      <p:ext uri="{BB962C8B-B14F-4D97-AF65-F5344CB8AC3E}">
        <p14:creationId xmlns="" xmlns:p14="http://schemas.microsoft.com/office/powerpoint/2010/main" val="36501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0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05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110C7A-B4DB-4562-9ED7-7241158DF1F7}" type="slidenum">
              <a:rPr lang="ja-JP" altLang="en-US" smtClean="0">
                <a:latin typeface="Arial" pitchFamily="34" charset="0"/>
              </a:rPr>
              <a:pPr/>
              <a:t>13</a:t>
            </a:fld>
            <a:endParaRPr lang="ja-JP" altLang="en-US" smtClean="0">
              <a:latin typeface="Arial" pitchFamily="34" charset="0"/>
            </a:endParaRPr>
          </a:p>
        </p:txBody>
      </p:sp>
    </p:spTree>
    <p:extLst>
      <p:ext uri="{BB962C8B-B14F-4D97-AF65-F5344CB8AC3E}">
        <p14:creationId xmlns="" xmlns:p14="http://schemas.microsoft.com/office/powerpoint/2010/main" val="28518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1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15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019AD2-30CD-4163-A665-43CB19BDABBA}" type="slidenum">
              <a:rPr lang="ja-JP" altLang="en-US" smtClean="0">
                <a:latin typeface="Arial" pitchFamily="34" charset="0"/>
              </a:rPr>
              <a:pPr/>
              <a:t>14</a:t>
            </a:fld>
            <a:endParaRPr lang="ja-JP" altLang="en-US" smtClean="0">
              <a:latin typeface="Arial" pitchFamily="34" charset="0"/>
            </a:endParaRPr>
          </a:p>
        </p:txBody>
      </p:sp>
    </p:spTree>
    <p:extLst>
      <p:ext uri="{BB962C8B-B14F-4D97-AF65-F5344CB8AC3E}">
        <p14:creationId xmlns="" xmlns:p14="http://schemas.microsoft.com/office/powerpoint/2010/main" val="3916430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15</a:t>
            </a:fld>
            <a:endParaRPr kumimoji="1" lang="ja-JP" altLang="en-US"/>
          </a:p>
        </p:txBody>
      </p:sp>
    </p:spTree>
    <p:extLst>
      <p:ext uri="{BB962C8B-B14F-4D97-AF65-F5344CB8AC3E}">
        <p14:creationId xmlns="" xmlns:p14="http://schemas.microsoft.com/office/powerpoint/2010/main" val="293983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16</a:t>
            </a:fld>
            <a:endParaRPr kumimoji="1" lang="ja-JP" altLang="en-US"/>
          </a:p>
        </p:txBody>
      </p:sp>
    </p:spTree>
    <p:extLst>
      <p:ext uri="{BB962C8B-B14F-4D97-AF65-F5344CB8AC3E}">
        <p14:creationId xmlns="" xmlns:p14="http://schemas.microsoft.com/office/powerpoint/2010/main" val="156692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17</a:t>
            </a:fld>
            <a:endParaRPr kumimoji="1" lang="ja-JP" altLang="en-US"/>
          </a:p>
        </p:txBody>
      </p:sp>
    </p:spTree>
    <p:extLst>
      <p:ext uri="{BB962C8B-B14F-4D97-AF65-F5344CB8AC3E}">
        <p14:creationId xmlns="" xmlns:p14="http://schemas.microsoft.com/office/powerpoint/2010/main" val="3685851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18</a:t>
            </a:fld>
            <a:endParaRPr kumimoji="1" lang="ja-JP" altLang="en-US"/>
          </a:p>
        </p:txBody>
      </p:sp>
    </p:spTree>
    <p:extLst>
      <p:ext uri="{BB962C8B-B14F-4D97-AF65-F5344CB8AC3E}">
        <p14:creationId xmlns="" xmlns:p14="http://schemas.microsoft.com/office/powerpoint/2010/main" val="46957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3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36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7725E-A504-4BDA-9512-40B40F529875}" type="slidenum">
              <a:rPr lang="ja-JP" altLang="en-US" smtClean="0">
                <a:latin typeface="Arial" pitchFamily="34" charset="0"/>
              </a:rPr>
              <a:pPr/>
              <a:t>19</a:t>
            </a:fld>
            <a:endParaRPr lang="ja-JP" altLang="en-US" smtClean="0">
              <a:latin typeface="Arial" pitchFamily="34" charset="0"/>
            </a:endParaRPr>
          </a:p>
        </p:txBody>
      </p:sp>
    </p:spTree>
    <p:extLst>
      <p:ext uri="{BB962C8B-B14F-4D97-AF65-F5344CB8AC3E}">
        <p14:creationId xmlns="" xmlns:p14="http://schemas.microsoft.com/office/powerpoint/2010/main" val="4872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2</a:t>
            </a:fld>
            <a:endParaRPr kumimoji="1" lang="ja-JP" altLang="en-US"/>
          </a:p>
        </p:txBody>
      </p:sp>
    </p:spTree>
    <p:extLst>
      <p:ext uri="{BB962C8B-B14F-4D97-AF65-F5344CB8AC3E}">
        <p14:creationId xmlns="" xmlns:p14="http://schemas.microsoft.com/office/powerpoint/2010/main" val="58548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46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46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5E7E9-BFEB-4385-93F8-CE801C3FE850}" type="slidenum">
              <a:rPr lang="ja-JP" altLang="en-US" smtClean="0">
                <a:latin typeface="Arial" pitchFamily="34" charset="0"/>
              </a:rPr>
              <a:pPr/>
              <a:t>20</a:t>
            </a:fld>
            <a:endParaRPr lang="ja-JP" altLang="en-US" smtClean="0">
              <a:latin typeface="Arial" pitchFamily="34" charset="0"/>
            </a:endParaRPr>
          </a:p>
        </p:txBody>
      </p:sp>
    </p:spTree>
    <p:extLst>
      <p:ext uri="{BB962C8B-B14F-4D97-AF65-F5344CB8AC3E}">
        <p14:creationId xmlns="" xmlns:p14="http://schemas.microsoft.com/office/powerpoint/2010/main" val="202303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322FE93-CD42-485B-A79B-22C1F20DC974}" type="slidenum">
              <a:rPr kumimoji="1" lang="ja-JP" altLang="en-US" smtClean="0"/>
              <a:pPr/>
              <a:t>21</a:t>
            </a:fld>
            <a:endParaRPr kumimoji="1" lang="ja-JP" altLang="en-US"/>
          </a:p>
        </p:txBody>
      </p:sp>
    </p:spTree>
    <p:extLst>
      <p:ext uri="{BB962C8B-B14F-4D97-AF65-F5344CB8AC3E}">
        <p14:creationId xmlns="" xmlns:p14="http://schemas.microsoft.com/office/powerpoint/2010/main" val="2857864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5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56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C47D59-BE81-4F2D-AB87-77843D1C2A0E}" type="slidenum">
              <a:rPr lang="ja-JP" altLang="en-US" smtClean="0">
                <a:latin typeface="Arial" pitchFamily="34" charset="0"/>
              </a:rPr>
              <a:pPr/>
              <a:t>22</a:t>
            </a:fld>
            <a:endParaRPr lang="ja-JP" altLang="en-US" smtClean="0">
              <a:latin typeface="Arial" pitchFamily="34" charset="0"/>
            </a:endParaRPr>
          </a:p>
        </p:txBody>
      </p:sp>
    </p:spTree>
    <p:extLst>
      <p:ext uri="{BB962C8B-B14F-4D97-AF65-F5344CB8AC3E}">
        <p14:creationId xmlns="" xmlns:p14="http://schemas.microsoft.com/office/powerpoint/2010/main" val="359175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23</a:t>
            </a:fld>
            <a:endParaRPr kumimoji="1" lang="ja-JP" altLang="en-US"/>
          </a:p>
        </p:txBody>
      </p:sp>
    </p:spTree>
    <p:extLst>
      <p:ext uri="{BB962C8B-B14F-4D97-AF65-F5344CB8AC3E}">
        <p14:creationId xmlns="" xmlns:p14="http://schemas.microsoft.com/office/powerpoint/2010/main" val="275141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24</a:t>
            </a:fld>
            <a:endParaRPr kumimoji="1" lang="ja-JP" altLang="en-US"/>
          </a:p>
        </p:txBody>
      </p:sp>
    </p:spTree>
    <p:extLst>
      <p:ext uri="{BB962C8B-B14F-4D97-AF65-F5344CB8AC3E}">
        <p14:creationId xmlns="" xmlns:p14="http://schemas.microsoft.com/office/powerpoint/2010/main" val="24502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25</a:t>
            </a:fld>
            <a:endParaRPr kumimoji="1" lang="ja-JP" altLang="en-US"/>
          </a:p>
        </p:txBody>
      </p:sp>
    </p:spTree>
    <p:extLst>
      <p:ext uri="{BB962C8B-B14F-4D97-AF65-F5344CB8AC3E}">
        <p14:creationId xmlns="" xmlns:p14="http://schemas.microsoft.com/office/powerpoint/2010/main" val="293128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6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61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A5820-A734-43E5-BD06-59F2247DEE6E}" type="slidenum">
              <a:rPr lang="ja-JP" altLang="en-US" smtClean="0">
                <a:latin typeface="Arial" pitchFamily="34" charset="0"/>
              </a:rPr>
              <a:pPr/>
              <a:t>26</a:t>
            </a:fld>
            <a:endParaRPr lang="ja-JP" altLang="en-US" smtClean="0">
              <a:latin typeface="Arial" pitchFamily="34" charset="0"/>
            </a:endParaRPr>
          </a:p>
        </p:txBody>
      </p:sp>
    </p:spTree>
    <p:extLst>
      <p:ext uri="{BB962C8B-B14F-4D97-AF65-F5344CB8AC3E}">
        <p14:creationId xmlns="" xmlns:p14="http://schemas.microsoft.com/office/powerpoint/2010/main" val="1634514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86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86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93695-08F7-4420-BAC0-F1BA05CABFA2}" type="slidenum">
              <a:rPr lang="ja-JP" altLang="en-US" smtClean="0">
                <a:latin typeface="Arial" pitchFamily="34" charset="0"/>
              </a:rPr>
              <a:pPr/>
              <a:t>27</a:t>
            </a:fld>
            <a:endParaRPr lang="ja-JP" altLang="en-US" smtClean="0">
              <a:latin typeface="Arial" pitchFamily="34" charset="0"/>
            </a:endParaRPr>
          </a:p>
        </p:txBody>
      </p:sp>
    </p:spTree>
    <p:extLst>
      <p:ext uri="{BB962C8B-B14F-4D97-AF65-F5344CB8AC3E}">
        <p14:creationId xmlns="" xmlns:p14="http://schemas.microsoft.com/office/powerpoint/2010/main" val="1719022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45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45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9A5189-42AF-4565-BD5B-49F1D5AE84CC}" type="slidenum">
              <a:rPr lang="ja-JP" altLang="en-US" smtClean="0">
                <a:latin typeface="Arial" pitchFamily="34" charset="0"/>
              </a:rPr>
              <a:pPr/>
              <a:t>28</a:t>
            </a:fld>
            <a:endParaRPr lang="ja-JP" altLang="en-US" smtClean="0">
              <a:latin typeface="Arial" pitchFamily="34" charset="0"/>
            </a:endParaRPr>
          </a:p>
        </p:txBody>
      </p:sp>
    </p:spTree>
    <p:extLst>
      <p:ext uri="{BB962C8B-B14F-4D97-AF65-F5344CB8AC3E}">
        <p14:creationId xmlns="" xmlns:p14="http://schemas.microsoft.com/office/powerpoint/2010/main" val="2345643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29</a:t>
            </a:fld>
            <a:endParaRPr kumimoji="1" lang="ja-JP" altLang="en-US"/>
          </a:p>
        </p:txBody>
      </p:sp>
    </p:spTree>
    <p:extLst>
      <p:ext uri="{BB962C8B-B14F-4D97-AF65-F5344CB8AC3E}">
        <p14:creationId xmlns="" xmlns:p14="http://schemas.microsoft.com/office/powerpoint/2010/main" val="13370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3</a:t>
            </a:fld>
            <a:endParaRPr kumimoji="1" lang="ja-JP" altLang="en-US"/>
          </a:p>
        </p:txBody>
      </p:sp>
    </p:spTree>
    <p:extLst>
      <p:ext uri="{BB962C8B-B14F-4D97-AF65-F5344CB8AC3E}">
        <p14:creationId xmlns="" xmlns:p14="http://schemas.microsoft.com/office/powerpoint/2010/main" val="3687809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30</a:t>
            </a:fld>
            <a:endParaRPr kumimoji="1" lang="ja-JP" altLang="en-US"/>
          </a:p>
        </p:txBody>
      </p:sp>
    </p:spTree>
    <p:extLst>
      <p:ext uri="{BB962C8B-B14F-4D97-AF65-F5344CB8AC3E}">
        <p14:creationId xmlns="" xmlns:p14="http://schemas.microsoft.com/office/powerpoint/2010/main" val="28847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31</a:t>
            </a:fld>
            <a:endParaRPr kumimoji="1" lang="ja-JP" altLang="en-US"/>
          </a:p>
        </p:txBody>
      </p:sp>
    </p:spTree>
    <p:extLst>
      <p:ext uri="{BB962C8B-B14F-4D97-AF65-F5344CB8AC3E}">
        <p14:creationId xmlns="" xmlns:p14="http://schemas.microsoft.com/office/powerpoint/2010/main" val="735011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32</a:t>
            </a:fld>
            <a:endParaRPr kumimoji="1" lang="ja-JP" altLang="en-US"/>
          </a:p>
        </p:txBody>
      </p:sp>
    </p:spTree>
    <p:extLst>
      <p:ext uri="{BB962C8B-B14F-4D97-AF65-F5344CB8AC3E}">
        <p14:creationId xmlns="" xmlns:p14="http://schemas.microsoft.com/office/powerpoint/2010/main" val="860515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33</a:t>
            </a:fld>
            <a:endParaRPr kumimoji="1" lang="ja-JP" altLang="en-US"/>
          </a:p>
        </p:txBody>
      </p:sp>
    </p:spTree>
    <p:extLst>
      <p:ext uri="{BB962C8B-B14F-4D97-AF65-F5344CB8AC3E}">
        <p14:creationId xmlns="" xmlns:p14="http://schemas.microsoft.com/office/powerpoint/2010/main" val="724290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34</a:t>
            </a:fld>
            <a:endParaRPr kumimoji="1" lang="ja-JP" altLang="en-US"/>
          </a:p>
        </p:txBody>
      </p:sp>
    </p:spTree>
    <p:extLst>
      <p:ext uri="{BB962C8B-B14F-4D97-AF65-F5344CB8AC3E}">
        <p14:creationId xmlns="" xmlns:p14="http://schemas.microsoft.com/office/powerpoint/2010/main" val="2018474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35</a:t>
            </a:fld>
            <a:endParaRPr kumimoji="1" lang="ja-JP" altLang="en-US"/>
          </a:p>
        </p:txBody>
      </p:sp>
    </p:spTree>
    <p:extLst>
      <p:ext uri="{BB962C8B-B14F-4D97-AF65-F5344CB8AC3E}">
        <p14:creationId xmlns="" xmlns:p14="http://schemas.microsoft.com/office/powerpoint/2010/main" val="2249095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322FE93-CD42-485B-A79B-22C1F20DC974}" type="slidenum">
              <a:rPr kumimoji="1" lang="ja-JP" altLang="en-US" smtClean="0"/>
              <a:pPr/>
              <a:t>36</a:t>
            </a:fld>
            <a:endParaRPr kumimoji="1" lang="ja-JP" altLang="en-US"/>
          </a:p>
        </p:txBody>
      </p:sp>
    </p:spTree>
    <p:extLst>
      <p:ext uri="{BB962C8B-B14F-4D97-AF65-F5344CB8AC3E}">
        <p14:creationId xmlns="" xmlns:p14="http://schemas.microsoft.com/office/powerpoint/2010/main" val="2836103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322FE93-CD42-485B-A79B-22C1F20DC974}" type="slidenum">
              <a:rPr kumimoji="1" lang="ja-JP" altLang="en-US" smtClean="0"/>
              <a:pPr/>
              <a:t>37</a:t>
            </a:fld>
            <a:endParaRPr kumimoji="1" lang="ja-JP" altLang="en-US"/>
          </a:p>
        </p:txBody>
      </p:sp>
    </p:spTree>
    <p:extLst>
      <p:ext uri="{BB962C8B-B14F-4D97-AF65-F5344CB8AC3E}">
        <p14:creationId xmlns="" xmlns:p14="http://schemas.microsoft.com/office/powerpoint/2010/main" val="3891943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6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64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EF95F3-2006-4DEB-8FBE-73D7F314655A}" type="slidenum">
              <a:rPr lang="ja-JP" altLang="en-US" smtClean="0">
                <a:latin typeface="Arial" pitchFamily="34" charset="0"/>
              </a:rPr>
              <a:pPr/>
              <a:t>38</a:t>
            </a:fld>
            <a:endParaRPr lang="ja-JP" altLang="en-US" smtClean="0">
              <a:latin typeface="Arial" pitchFamily="34" charset="0"/>
            </a:endParaRPr>
          </a:p>
        </p:txBody>
      </p:sp>
    </p:spTree>
    <p:extLst>
      <p:ext uri="{BB962C8B-B14F-4D97-AF65-F5344CB8AC3E}">
        <p14:creationId xmlns="" xmlns:p14="http://schemas.microsoft.com/office/powerpoint/2010/main" val="953607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7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74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3EFBCE-EE4E-46D3-94D5-DDEE442C958B}" type="slidenum">
              <a:rPr lang="ja-JP" altLang="en-US" smtClean="0">
                <a:latin typeface="Arial" pitchFamily="34" charset="0"/>
              </a:rPr>
              <a:pPr/>
              <a:t>39</a:t>
            </a:fld>
            <a:endParaRPr lang="ja-JP" altLang="en-US" smtClean="0">
              <a:latin typeface="Arial" pitchFamily="34" charset="0"/>
            </a:endParaRPr>
          </a:p>
        </p:txBody>
      </p:sp>
    </p:spTree>
    <p:extLst>
      <p:ext uri="{BB962C8B-B14F-4D97-AF65-F5344CB8AC3E}">
        <p14:creationId xmlns="" xmlns:p14="http://schemas.microsoft.com/office/powerpoint/2010/main" val="64984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4</a:t>
            </a:fld>
            <a:endParaRPr kumimoji="1" lang="ja-JP" altLang="en-US"/>
          </a:p>
        </p:txBody>
      </p:sp>
    </p:spTree>
    <p:extLst>
      <p:ext uri="{BB962C8B-B14F-4D97-AF65-F5344CB8AC3E}">
        <p14:creationId xmlns="" xmlns:p14="http://schemas.microsoft.com/office/powerpoint/2010/main" val="1358583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8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84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E88A8E-2C08-418C-9F28-0AF6FAFDB3C3}" type="slidenum">
              <a:rPr lang="ja-JP" altLang="en-US" smtClean="0">
                <a:latin typeface="Arial" pitchFamily="34" charset="0"/>
              </a:rPr>
              <a:pPr/>
              <a:t>40</a:t>
            </a:fld>
            <a:endParaRPr lang="ja-JP" altLang="en-US" smtClean="0">
              <a:latin typeface="Arial" pitchFamily="34" charset="0"/>
            </a:endParaRPr>
          </a:p>
        </p:txBody>
      </p:sp>
    </p:spTree>
    <p:extLst>
      <p:ext uri="{BB962C8B-B14F-4D97-AF65-F5344CB8AC3E}">
        <p14:creationId xmlns="" xmlns:p14="http://schemas.microsoft.com/office/powerpoint/2010/main" val="1847241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41</a:t>
            </a:fld>
            <a:endParaRPr kumimoji="1" lang="ja-JP" altLang="en-US"/>
          </a:p>
        </p:txBody>
      </p:sp>
    </p:spTree>
    <p:extLst>
      <p:ext uri="{BB962C8B-B14F-4D97-AF65-F5344CB8AC3E}">
        <p14:creationId xmlns="" xmlns:p14="http://schemas.microsoft.com/office/powerpoint/2010/main" val="1908819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42</a:t>
            </a:fld>
            <a:endParaRPr kumimoji="1" lang="ja-JP" altLang="en-US"/>
          </a:p>
        </p:txBody>
      </p:sp>
    </p:spTree>
    <p:extLst>
      <p:ext uri="{BB962C8B-B14F-4D97-AF65-F5344CB8AC3E}">
        <p14:creationId xmlns="" xmlns:p14="http://schemas.microsoft.com/office/powerpoint/2010/main" val="3120369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43</a:t>
            </a:fld>
            <a:endParaRPr kumimoji="1" lang="ja-JP" altLang="en-US"/>
          </a:p>
        </p:txBody>
      </p:sp>
    </p:spTree>
    <p:extLst>
      <p:ext uri="{BB962C8B-B14F-4D97-AF65-F5344CB8AC3E}">
        <p14:creationId xmlns="" xmlns:p14="http://schemas.microsoft.com/office/powerpoint/2010/main" val="3280772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44</a:t>
            </a:fld>
            <a:endParaRPr kumimoji="1" lang="ja-JP" altLang="en-US"/>
          </a:p>
        </p:txBody>
      </p:sp>
    </p:spTree>
    <p:extLst>
      <p:ext uri="{BB962C8B-B14F-4D97-AF65-F5344CB8AC3E}">
        <p14:creationId xmlns="" xmlns:p14="http://schemas.microsoft.com/office/powerpoint/2010/main" val="2414529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45</a:t>
            </a:fld>
            <a:endParaRPr kumimoji="1" lang="ja-JP" altLang="en-US"/>
          </a:p>
        </p:txBody>
      </p:sp>
    </p:spTree>
    <p:extLst>
      <p:ext uri="{BB962C8B-B14F-4D97-AF65-F5344CB8AC3E}">
        <p14:creationId xmlns="" xmlns:p14="http://schemas.microsoft.com/office/powerpoint/2010/main" val="377014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46</a:t>
            </a:fld>
            <a:endParaRPr kumimoji="1" lang="ja-JP" altLang="en-US"/>
          </a:p>
        </p:txBody>
      </p:sp>
    </p:spTree>
    <p:extLst>
      <p:ext uri="{BB962C8B-B14F-4D97-AF65-F5344CB8AC3E}">
        <p14:creationId xmlns="" xmlns:p14="http://schemas.microsoft.com/office/powerpoint/2010/main" val="3245445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47</a:t>
            </a:fld>
            <a:endParaRPr kumimoji="1" lang="ja-JP" altLang="en-US"/>
          </a:p>
        </p:txBody>
      </p:sp>
    </p:spTree>
    <p:extLst>
      <p:ext uri="{BB962C8B-B14F-4D97-AF65-F5344CB8AC3E}">
        <p14:creationId xmlns="" xmlns:p14="http://schemas.microsoft.com/office/powerpoint/2010/main" val="2776095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48</a:t>
            </a:fld>
            <a:endParaRPr kumimoji="1" lang="ja-JP" altLang="en-US"/>
          </a:p>
        </p:txBody>
      </p:sp>
    </p:spTree>
    <p:extLst>
      <p:ext uri="{BB962C8B-B14F-4D97-AF65-F5344CB8AC3E}">
        <p14:creationId xmlns="" xmlns:p14="http://schemas.microsoft.com/office/powerpoint/2010/main" val="31515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49</a:t>
            </a:fld>
            <a:endParaRPr kumimoji="1" lang="ja-JP" altLang="en-US"/>
          </a:p>
        </p:txBody>
      </p:sp>
    </p:spTree>
    <p:extLst>
      <p:ext uri="{BB962C8B-B14F-4D97-AF65-F5344CB8AC3E}">
        <p14:creationId xmlns="" xmlns:p14="http://schemas.microsoft.com/office/powerpoint/2010/main" val="301270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a:t>
            </a:fld>
            <a:endParaRPr kumimoji="1" lang="ja-JP" altLang="en-US"/>
          </a:p>
        </p:txBody>
      </p:sp>
    </p:spTree>
    <p:extLst>
      <p:ext uri="{BB962C8B-B14F-4D97-AF65-F5344CB8AC3E}">
        <p14:creationId xmlns="" xmlns:p14="http://schemas.microsoft.com/office/powerpoint/2010/main" val="1754213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50</a:t>
            </a:fld>
            <a:endParaRPr kumimoji="1" lang="ja-JP" altLang="en-US"/>
          </a:p>
        </p:txBody>
      </p:sp>
    </p:spTree>
    <p:extLst>
      <p:ext uri="{BB962C8B-B14F-4D97-AF65-F5344CB8AC3E}">
        <p14:creationId xmlns="" xmlns:p14="http://schemas.microsoft.com/office/powerpoint/2010/main" val="28763971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54</a:t>
            </a:fld>
            <a:endParaRPr kumimoji="1" lang="ja-JP" altLang="en-US"/>
          </a:p>
        </p:txBody>
      </p:sp>
    </p:spTree>
    <p:extLst>
      <p:ext uri="{BB962C8B-B14F-4D97-AF65-F5344CB8AC3E}">
        <p14:creationId xmlns="" xmlns:p14="http://schemas.microsoft.com/office/powerpoint/2010/main" val="1031700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58</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6</a:t>
            </a:fld>
            <a:endParaRPr kumimoji="1" lang="ja-JP" altLang="en-US"/>
          </a:p>
        </p:txBody>
      </p:sp>
    </p:spTree>
    <p:extLst>
      <p:ext uri="{BB962C8B-B14F-4D97-AF65-F5344CB8AC3E}">
        <p14:creationId xmlns="" xmlns:p14="http://schemas.microsoft.com/office/powerpoint/2010/main" val="19620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7</a:t>
            </a:fld>
            <a:endParaRPr kumimoji="1" lang="ja-JP" altLang="en-US"/>
          </a:p>
        </p:txBody>
      </p:sp>
    </p:spTree>
    <p:extLst>
      <p:ext uri="{BB962C8B-B14F-4D97-AF65-F5344CB8AC3E}">
        <p14:creationId xmlns="" xmlns:p14="http://schemas.microsoft.com/office/powerpoint/2010/main" val="119043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8</a:t>
            </a:fld>
            <a:endParaRPr kumimoji="1" lang="ja-JP" altLang="en-US"/>
          </a:p>
        </p:txBody>
      </p:sp>
    </p:spTree>
    <p:extLst>
      <p:ext uri="{BB962C8B-B14F-4D97-AF65-F5344CB8AC3E}">
        <p14:creationId xmlns="" xmlns:p14="http://schemas.microsoft.com/office/powerpoint/2010/main" val="81019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5E088EA-0592-4089-A385-27D8FF94CC05}" type="slidenum">
              <a:rPr kumimoji="1" lang="ja-JP" altLang="en-US" smtClean="0"/>
              <a:pPr/>
              <a:t>9</a:t>
            </a:fld>
            <a:endParaRPr kumimoji="1" lang="ja-JP" altLang="en-US"/>
          </a:p>
        </p:txBody>
      </p:sp>
    </p:spTree>
    <p:extLst>
      <p:ext uri="{BB962C8B-B14F-4D97-AF65-F5344CB8AC3E}">
        <p14:creationId xmlns="" xmlns:p14="http://schemas.microsoft.com/office/powerpoint/2010/main" val="91820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6890C55B-E5C9-4697-9020-C2C8E7D6C4D4}"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897A02-92B0-4461-B220-0F1FCBE04217}"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5019B7-3890-43C2-B88F-29780A78B169}"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97A02-92B0-4461-B220-0F1FCBE04217}"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019B7-3890-43C2-B88F-29780A78B16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Wsi1Oi63y6I&amp;feature=player_detailpag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少子化より婚姻問題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日本の少子化は、非婚率の増大、婚姻の晩婚化に原因がある</a:t>
            </a:r>
            <a:endParaRPr kumimoji="1" lang="en-US" altLang="ja-JP" dirty="0" smtClean="0"/>
          </a:p>
          <a:p>
            <a:r>
              <a:rPr lang="ja-JP" altLang="en-US" dirty="0" smtClean="0"/>
              <a:t>結婚しない理由は、経済問題もあるが、社会変化（女性の地位の向上）</a:t>
            </a:r>
            <a:endParaRPr lang="en-US" altLang="ja-JP" dirty="0" smtClean="0"/>
          </a:p>
          <a:p>
            <a:r>
              <a:rPr kumimoji="1" lang="ja-JP" altLang="en-US" dirty="0" smtClean="0"/>
              <a:t>婚外子の社会的認知制度の確立</a:t>
            </a:r>
            <a:endParaRPr kumimoji="1" lang="en-US" altLang="ja-JP" dirty="0" smtClean="0"/>
          </a:p>
          <a:p>
            <a:r>
              <a:rPr kumimoji="1" lang="ja-JP" altLang="en-US" dirty="0" smtClean="0"/>
              <a:t>日本も歴史的にみれば、母親及びその両親中心の子育て</a:t>
            </a:r>
            <a:endParaRPr kumimoji="1" lang="en-US" altLang="ja-JP" dirty="0" smtClean="0"/>
          </a:p>
          <a:p>
            <a:r>
              <a:rPr lang="ja-JP" altLang="en-US" dirty="0" smtClean="0"/>
              <a:t>子供を出産する女性の増加は３０年待たなければならない。出生率の問題ではない</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思想の問題</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生活保護に対する姿勢</a:t>
            </a:r>
            <a:endParaRPr kumimoji="1" lang="en-US" altLang="ja-JP" dirty="0" smtClean="0"/>
          </a:p>
          <a:p>
            <a:r>
              <a:rPr lang="ja-JP" altLang="en-US" dirty="0" smtClean="0"/>
              <a:t>社会が面倒をみるべきか、家族が面倒をみるべきか</a:t>
            </a:r>
            <a:endParaRPr lang="en-US" altLang="ja-JP" dirty="0" smtClean="0"/>
          </a:p>
          <a:p>
            <a:r>
              <a:rPr kumimoji="1" lang="ja-JP" altLang="en-US" dirty="0" smtClean="0"/>
              <a:t>歴史的には社会が面倒を見てきた。</a:t>
            </a:r>
            <a:endParaRPr kumimoji="1" lang="en-US" altLang="ja-JP" dirty="0" smtClean="0"/>
          </a:p>
          <a:p>
            <a:r>
              <a:rPr lang="ja-JP" altLang="en-US" dirty="0" smtClean="0"/>
              <a:t>日本の保守思想家は家族を重視するが、それは明治以降の考え</a:t>
            </a:r>
            <a:endParaRPr lang="en-US" altLang="ja-JP" dirty="0" smtClean="0"/>
          </a:p>
          <a:p>
            <a:r>
              <a:rPr kumimoji="1" lang="ja-JP" altLang="en-US" dirty="0" smtClean="0"/>
              <a:t>民法（明治の家族制度）</a:t>
            </a:r>
            <a:r>
              <a:rPr lang="ja-JP" altLang="en-US" dirty="0" smtClean="0"/>
              <a:t>いでて「忠孝滅ぶ」</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85000"/>
                <a:lumOff val="15000"/>
              </a:schemeClr>
            </a:solidFill>
          </a:ln>
        </p:spPr>
        <p:txBody>
          <a:bodyPr rtlCol="0">
            <a:normAutofit/>
          </a:bodyPr>
          <a:lstStyle/>
          <a:p>
            <a:pPr eaLnBrk="1" fontAlgn="auto" hangingPunct="1">
              <a:spcAft>
                <a:spcPts val="0"/>
              </a:spcAft>
              <a:defRPr/>
            </a:pPr>
            <a:r>
              <a:rPr lang="ja-JP" altLang="en-US" dirty="0" smtClean="0"/>
              <a:t>実例　加賀市の人口問題</a:t>
            </a:r>
            <a:endParaRPr lang="ja-JP" altLang="en-US" dirty="0"/>
          </a:p>
        </p:txBody>
      </p:sp>
      <p:sp>
        <p:nvSpPr>
          <p:cNvPr id="3" name="コンテンツ プレースホルダ 2"/>
          <p:cNvSpPr>
            <a:spLocks noGrp="1"/>
          </p:cNvSpPr>
          <p:nvPr>
            <p:ph idx="1"/>
          </p:nvPr>
        </p:nvSpPr>
        <p:spPr>
          <a:ln>
            <a:solidFill>
              <a:schemeClr val="tx1">
                <a:lumMod val="85000"/>
                <a:lumOff val="15000"/>
              </a:schemeClr>
            </a:solidFill>
          </a:ln>
        </p:spPr>
        <p:txBody>
          <a:bodyPr>
            <a:normAutofit/>
          </a:bodyPr>
          <a:lstStyle/>
          <a:p>
            <a:pPr eaLnBrk="1" hangingPunct="1">
              <a:defRPr/>
            </a:pPr>
            <a:r>
              <a:rPr lang="ja-JP" altLang="en-US" dirty="0" smtClean="0"/>
              <a:t>明治期からの長期的観点では不変　</a:t>
            </a:r>
            <a:endParaRPr lang="en-US" altLang="ja-JP" dirty="0" smtClean="0"/>
          </a:p>
          <a:p>
            <a:pPr eaLnBrk="1" hangingPunct="1">
              <a:defRPr/>
            </a:pPr>
            <a:r>
              <a:rPr lang="ja-JP" altLang="en-US" dirty="0" smtClean="0"/>
              <a:t>高塚町の例　</a:t>
            </a:r>
            <a:r>
              <a:rPr lang="en-US" altLang="ja-JP" dirty="0" smtClean="0"/>
              <a:t>1884</a:t>
            </a:r>
            <a:r>
              <a:rPr lang="ja-JP" altLang="ja-JP" dirty="0" smtClean="0"/>
              <a:t>年の人口は２９６名2011年の312名（1973年が359名と最多）</a:t>
            </a:r>
            <a:endParaRPr lang="en-US" altLang="ja-JP" dirty="0" smtClean="0"/>
          </a:p>
          <a:p>
            <a:pPr eaLnBrk="1" hangingPunct="1">
              <a:defRPr/>
            </a:pPr>
            <a:r>
              <a:rPr lang="ja-JP" altLang="en-US" dirty="0" smtClean="0"/>
              <a:t>人口移動法則（ラベンシュタインの法則）通りの現象　　奥山中地区⇒山代、作見地区⇒小松市（小松市の人口増加地域は加賀市隣接地域）⇒金沢市⇒首都圏</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98178"/>
          </a:xfrm>
          <a:solidFill>
            <a:srgbClr val="CCFFFF"/>
          </a:solidFill>
          <a:ln w="57150">
            <a:solidFill>
              <a:schemeClr val="tx1">
                <a:lumMod val="95000"/>
                <a:lumOff val="5000"/>
              </a:schemeClr>
            </a:solidFill>
          </a:ln>
        </p:spPr>
        <p:txBody>
          <a:bodyPr>
            <a:normAutofit/>
          </a:bodyPr>
          <a:lstStyle/>
          <a:p>
            <a:pPr>
              <a:defRPr/>
            </a:pPr>
            <a:r>
              <a:rPr lang="ja-JP" altLang="en-US" dirty="0" smtClean="0"/>
              <a:t>居住者増加策の</a:t>
            </a:r>
            <a:r>
              <a:rPr lang="ja-JP" altLang="en-US" dirty="0" smtClean="0">
                <a:solidFill>
                  <a:srgbClr val="FF0000"/>
                </a:solidFill>
              </a:rPr>
              <a:t>消耗戦</a:t>
            </a:r>
            <a:r>
              <a:rPr lang="en-US" altLang="ja-JP" dirty="0" smtClean="0">
                <a:solidFill>
                  <a:srgbClr val="FF0000"/>
                </a:solidFill>
              </a:rPr>
              <a:t/>
            </a:r>
            <a:br>
              <a:rPr lang="en-US" altLang="ja-JP" dirty="0" smtClean="0">
                <a:solidFill>
                  <a:srgbClr val="FF0000"/>
                </a:solidFill>
              </a:rPr>
            </a:br>
            <a:r>
              <a:rPr lang="ja-JP" altLang="en-US" dirty="0" smtClean="0"/>
              <a:t>空間軸から時間軸へ</a:t>
            </a:r>
            <a:endParaRPr lang="ja-JP" altLang="en-US" dirty="0"/>
          </a:p>
        </p:txBody>
      </p:sp>
      <p:sp>
        <p:nvSpPr>
          <p:cNvPr id="20483" name="コンテンツ プレースホルダー 2"/>
          <p:cNvSpPr>
            <a:spLocks noGrp="1"/>
          </p:cNvSpPr>
          <p:nvPr>
            <p:ph idx="1"/>
          </p:nvPr>
        </p:nvSpPr>
        <p:spPr>
          <a:xfrm>
            <a:off x="457200" y="1999381"/>
            <a:ext cx="8229600" cy="4525963"/>
          </a:xfrm>
        </p:spPr>
        <p:txBody>
          <a:bodyPr/>
          <a:lstStyle/>
          <a:p>
            <a:r>
              <a:rPr lang="ja-JP" altLang="en-US" dirty="0" smtClean="0"/>
              <a:t>人口減少社会ではゼロサムゲーム</a:t>
            </a:r>
            <a:endParaRPr lang="en-US" altLang="ja-JP" dirty="0" smtClean="0"/>
          </a:p>
          <a:p>
            <a:r>
              <a:rPr lang="ja-JP" altLang="en-US" dirty="0" smtClean="0"/>
              <a:t>小松市等の新築移住者等への助成策の政策矛盾（空き家対策と政策的不協和）</a:t>
            </a:r>
            <a:endParaRPr lang="en-US" altLang="ja-JP" dirty="0" smtClean="0"/>
          </a:p>
          <a:p>
            <a:r>
              <a:rPr lang="ja-JP" altLang="en-US" dirty="0" smtClean="0"/>
              <a:t>狭い行政区画単位で政策ゲームをしても根本解決にならない</a:t>
            </a:r>
            <a:endParaRPr lang="en-US" altLang="ja-JP" dirty="0" smtClean="0"/>
          </a:p>
          <a:p>
            <a:r>
              <a:rPr lang="ja-JP" altLang="en-US" dirty="0" smtClean="0"/>
              <a:t>人口増加策の効果は三世代後にしか現れない⇒当分の間、人口減少を前提に政策を展開すべき</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37"/>
          </a:xfrm>
          <a:ln w="38100">
            <a:solidFill>
              <a:schemeClr val="tx1">
                <a:lumMod val="85000"/>
                <a:lumOff val="15000"/>
              </a:schemeClr>
            </a:solidFill>
            <a:prstDash val="dashDot"/>
          </a:ln>
        </p:spPr>
        <p:txBody>
          <a:bodyPr>
            <a:normAutofit fontScale="90000"/>
          </a:bodyPr>
          <a:lstStyle/>
          <a:p>
            <a:pPr>
              <a:defRPr/>
            </a:pPr>
            <a:r>
              <a:rPr lang="ja-JP" altLang="en-US" dirty="0" smtClean="0"/>
              <a:t>小松市の例</a:t>
            </a:r>
            <a:r>
              <a:rPr lang="en-US" altLang="ja-JP" dirty="0" smtClean="0"/>
              <a:t/>
            </a:r>
            <a:br>
              <a:rPr lang="en-US" altLang="ja-JP" dirty="0" smtClean="0"/>
            </a:br>
            <a:r>
              <a:rPr lang="ja-JP" altLang="en-US" dirty="0" smtClean="0"/>
              <a:t>（市長選挙用？）</a:t>
            </a:r>
            <a:endParaRPr lang="ja-JP" altLang="en-US" dirty="0"/>
          </a:p>
        </p:txBody>
      </p:sp>
      <p:graphicFrame>
        <p:nvGraphicFramePr>
          <p:cNvPr id="1026" name="Object 2"/>
          <p:cNvGraphicFramePr>
            <a:graphicFrameLocks noChangeAspect="1"/>
          </p:cNvGraphicFramePr>
          <p:nvPr/>
        </p:nvGraphicFramePr>
        <p:xfrm>
          <a:off x="-252413" y="1773238"/>
          <a:ext cx="9072563" cy="6411912"/>
        </p:xfrm>
        <a:graphic>
          <a:graphicData uri="http://schemas.openxmlformats.org/presentationml/2006/ole">
            <p:oleObj spid="_x0000_s38915" name="Acrobat Document" r:id="rId4" imgW="8020016" imgH="5667172" progId="AcroExch.Document.7">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57150" cmpd="thickThin">
            <a:solidFill>
              <a:schemeClr val="tx1"/>
            </a:solidFill>
          </a:ln>
        </p:spPr>
        <p:txBody>
          <a:bodyPr/>
          <a:lstStyle/>
          <a:p>
            <a:r>
              <a:rPr lang="ja-JP" altLang="en-US"/>
              <a:t>速すぎる日本の人口減少高齢化</a:t>
            </a:r>
          </a:p>
        </p:txBody>
      </p:sp>
      <p:sp>
        <p:nvSpPr>
          <p:cNvPr id="23555" name="Rectangle 3"/>
          <p:cNvSpPr>
            <a:spLocks noGrp="1" noChangeArrowheads="1"/>
          </p:cNvSpPr>
          <p:nvPr>
            <p:ph type="body" idx="1"/>
          </p:nvPr>
        </p:nvSpPr>
        <p:spPr/>
        <p:txBody>
          <a:bodyPr/>
          <a:lstStyle/>
          <a:p>
            <a:r>
              <a:rPr lang="ja-JP" altLang="en-US" dirty="0"/>
              <a:t>高度成長がもたらした急激な高齢化</a:t>
            </a:r>
          </a:p>
          <a:p>
            <a:r>
              <a:rPr lang="ja-JP" altLang="en-US" dirty="0"/>
              <a:t>日本特有の人口構造</a:t>
            </a:r>
          </a:p>
          <a:p>
            <a:r>
              <a:rPr lang="ja-JP" altLang="en-US" dirty="0"/>
              <a:t>大規模な産児制限が今後の急激な高齢化の原因</a:t>
            </a:r>
          </a:p>
          <a:p>
            <a:r>
              <a:rPr lang="ja-JP" altLang="en-US" dirty="0"/>
              <a:t>高齢化が人口減少の原因</a:t>
            </a:r>
          </a:p>
          <a:p>
            <a:r>
              <a:rPr lang="ja-JP" altLang="en-US" dirty="0"/>
              <a:t>半世紀で</a:t>
            </a:r>
            <a:r>
              <a:rPr lang="en-US" altLang="ja-JP" dirty="0"/>
              <a:t>4000</a:t>
            </a:r>
            <a:r>
              <a:rPr lang="ja-JP" altLang="en-US" dirty="0"/>
              <a:t>万人の人口減少</a:t>
            </a:r>
          </a:p>
          <a:p>
            <a:r>
              <a:rPr lang="ja-JP" altLang="en-US" dirty="0"/>
              <a:t>日本とドイツだけが人口を操作した</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livedoor.blogimg.jp/hiroset/imgs/5/3/53a57f90.pn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16632"/>
            <a:ext cx="8229600" cy="850106"/>
          </a:xfrm>
          <a:ln>
            <a:solidFill>
              <a:schemeClr val="tx1"/>
            </a:solidFill>
          </a:ln>
        </p:spPr>
        <p:txBody>
          <a:bodyPr/>
          <a:lstStyle/>
          <a:p>
            <a:r>
              <a:rPr lang="ja-JP" altLang="en-US"/>
              <a:t>地域格差の縮小</a:t>
            </a:r>
          </a:p>
        </p:txBody>
      </p:sp>
      <p:sp>
        <p:nvSpPr>
          <p:cNvPr id="24579" name="Rectangle 3"/>
          <p:cNvSpPr>
            <a:spLocks noGrp="1" noChangeArrowheads="1"/>
          </p:cNvSpPr>
          <p:nvPr>
            <p:ph type="body" idx="1"/>
          </p:nvPr>
        </p:nvSpPr>
        <p:spPr>
          <a:xfrm>
            <a:off x="457200" y="980728"/>
            <a:ext cx="8229600" cy="5877272"/>
          </a:xfrm>
        </p:spPr>
        <p:txBody>
          <a:bodyPr>
            <a:noAutofit/>
          </a:bodyPr>
          <a:lstStyle/>
          <a:p>
            <a:pPr>
              <a:lnSpc>
                <a:spcPct val="90000"/>
              </a:lnSpc>
            </a:pPr>
            <a:r>
              <a:rPr lang="ja-JP" altLang="en-US" dirty="0" smtClean="0"/>
              <a:t>人口減少率</a:t>
            </a:r>
            <a:r>
              <a:rPr lang="ja-JP" altLang="en-US" dirty="0"/>
              <a:t>は地方</a:t>
            </a:r>
            <a:r>
              <a:rPr lang="ja-JP" altLang="en-US" dirty="0" smtClean="0"/>
              <a:t>地域が大、高齢化で</a:t>
            </a:r>
            <a:r>
              <a:rPr lang="ja-JP" altLang="en-US" dirty="0"/>
              <a:t>は</a:t>
            </a:r>
            <a:r>
              <a:rPr lang="ja-JP" altLang="en-US" dirty="0" smtClean="0"/>
              <a:t>大都市圏が大</a:t>
            </a:r>
            <a:endParaRPr lang="ja-JP" altLang="en-US" dirty="0"/>
          </a:p>
          <a:p>
            <a:pPr>
              <a:lnSpc>
                <a:spcPct val="90000"/>
              </a:lnSpc>
            </a:pPr>
            <a:r>
              <a:rPr lang="ja-JP" altLang="en-US" dirty="0" smtClean="0"/>
              <a:t>経済</a:t>
            </a:r>
            <a:r>
              <a:rPr lang="ja-JP" altLang="en-US" dirty="0"/>
              <a:t>成長率の相対的な関係は</a:t>
            </a:r>
            <a:r>
              <a:rPr lang="ja-JP" altLang="en-US" b="1" dirty="0"/>
              <a:t>生産年齢人口</a:t>
            </a:r>
            <a:r>
              <a:rPr lang="ja-JP" altLang="en-US" dirty="0"/>
              <a:t>の増減率</a:t>
            </a:r>
            <a:r>
              <a:rPr lang="ja-JP" altLang="en-US" dirty="0" smtClean="0"/>
              <a:t>で決定、相対的低下の大都市圏</a:t>
            </a:r>
            <a:r>
              <a:rPr lang="ja-JP" altLang="en-US" dirty="0"/>
              <a:t>の経済成長率</a:t>
            </a:r>
          </a:p>
          <a:p>
            <a:pPr>
              <a:lnSpc>
                <a:spcPct val="90000"/>
              </a:lnSpc>
            </a:pPr>
            <a:r>
              <a:rPr lang="ja-JP" altLang="en-US" dirty="0" smtClean="0"/>
              <a:t>人口高齢化</a:t>
            </a:r>
            <a:r>
              <a:rPr lang="ja-JP" altLang="en-US" dirty="0"/>
              <a:t>は</a:t>
            </a:r>
            <a:r>
              <a:rPr lang="ja-JP" altLang="en-US" b="1" dirty="0" smtClean="0"/>
              <a:t>賃金地域</a:t>
            </a:r>
            <a:r>
              <a:rPr lang="ja-JP" altLang="en-US" b="1" dirty="0"/>
              <a:t>格差の縮</a:t>
            </a:r>
            <a:r>
              <a:rPr lang="ja-JP" altLang="en-US" b="1" dirty="0" smtClean="0"/>
              <a:t>小方向</a:t>
            </a:r>
            <a:endParaRPr lang="ja-JP" altLang="en-US" b="1" dirty="0"/>
          </a:p>
          <a:p>
            <a:pPr>
              <a:lnSpc>
                <a:spcPct val="90000"/>
              </a:lnSpc>
            </a:pPr>
            <a:r>
              <a:rPr lang="ja-JP" altLang="en-US" dirty="0"/>
              <a:t>人口減少経済では労働力のあるところに企業が移動する面が強まる</a:t>
            </a:r>
          </a:p>
          <a:p>
            <a:pPr>
              <a:lnSpc>
                <a:spcPct val="90000"/>
              </a:lnSpc>
            </a:pPr>
            <a:r>
              <a:rPr lang="ja-JP" altLang="en-US" dirty="0"/>
              <a:t>消費主導社会では、地域の消費特性や製品の輸送コストも踏まえた多様な立地展開が必要となり、市場に近いところに立地する傾向が強くなる</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a:solidFill>
            <a:srgbClr val="FFFF00"/>
          </a:solidFill>
        </p:spPr>
        <p:txBody>
          <a:bodyPr/>
          <a:lstStyle/>
          <a:p>
            <a:r>
              <a:rPr kumimoji="1" lang="ja-JP" altLang="en-US" dirty="0" smtClean="0"/>
              <a:t>戦後経済成長の評価</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ポツダム宣言の受諾</a:t>
            </a:r>
          </a:p>
        </p:txBody>
      </p:sp>
      <p:sp>
        <p:nvSpPr>
          <p:cNvPr id="203779" name="コンテンツ プレースホルダ 2"/>
          <p:cNvSpPr>
            <a:spLocks noGrp="1"/>
          </p:cNvSpPr>
          <p:nvPr>
            <p:ph idx="1"/>
          </p:nvPr>
        </p:nvSpPr>
        <p:spPr/>
        <p:txBody>
          <a:bodyPr/>
          <a:lstStyle/>
          <a:p>
            <a:r>
              <a:rPr lang="ja-JP" altLang="en-US" smtClean="0"/>
              <a:t>シベリア抑留者六十万人を除く在外日本人六百六十万人が帰国のため「復興国土計画「は五年後の人口八千万人と見込む</a:t>
            </a:r>
            <a:endParaRPr lang="en-US" altLang="ja-JP" smtClean="0"/>
          </a:p>
          <a:p>
            <a:r>
              <a:rPr lang="ja-JP" altLang="en-US" smtClean="0"/>
              <a:t>すべて農村が吸収として、農村五千万人、都市三千万人とした</a:t>
            </a:r>
            <a:endParaRPr lang="en-US" altLang="ja-JP" smtClean="0"/>
          </a:p>
          <a:p>
            <a:r>
              <a:rPr lang="ja-JP" altLang="en-US" smtClean="0"/>
              <a:t>結果的には一九五〇年末までに、五百万人が帰還、六百万人誕生、人口は千百万人増加</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0688"/>
            <a:ext cx="7772400" cy="5256584"/>
          </a:xfrm>
          <a:ln w="38100">
            <a:solidFill>
              <a:schemeClr val="tx1">
                <a:lumMod val="95000"/>
                <a:lumOff val="5000"/>
              </a:schemeClr>
            </a:solidFill>
          </a:ln>
        </p:spPr>
        <p:txBody>
          <a:bodyPr>
            <a:normAutofit/>
          </a:bodyPr>
          <a:lstStyle/>
          <a:p>
            <a:r>
              <a:rPr lang="ja-JP" altLang="en-US" sz="5400" dirty="0" smtClean="0"/>
              <a:t>都市環境情報論　</a:t>
            </a:r>
            <a:r>
              <a:rPr kumimoji="1" lang="ja-JP" altLang="en-US" sz="5400" dirty="0" smtClean="0"/>
              <a:t>第三回</a:t>
            </a:r>
            <a:r>
              <a:rPr kumimoji="1" lang="en-US" altLang="ja-JP" sz="5400" dirty="0" smtClean="0"/>
              <a:t/>
            </a:r>
            <a:br>
              <a:rPr kumimoji="1" lang="en-US" altLang="ja-JP" sz="5400" dirty="0" smtClean="0"/>
            </a:br>
            <a:r>
              <a:rPr kumimoji="1" lang="en-US" altLang="ja-JP" sz="5400" dirty="0" smtClean="0"/>
              <a:t/>
            </a:r>
            <a:br>
              <a:rPr kumimoji="1" lang="en-US" altLang="ja-JP" sz="5400" dirty="0" smtClean="0"/>
            </a:br>
            <a:r>
              <a:rPr lang="ja-JP" altLang="en-US" sz="5400" dirty="0"/>
              <a:t>地域社会の</a:t>
            </a:r>
            <a:r>
              <a:rPr lang="ja-JP" altLang="en-US" sz="5400" dirty="0" smtClean="0"/>
              <a:t>形成</a:t>
            </a:r>
            <a:r>
              <a:rPr lang="en-US" altLang="ja-JP" sz="5400" dirty="0" smtClean="0"/>
              <a:t/>
            </a:r>
            <a:br>
              <a:rPr lang="en-US" altLang="ja-JP" sz="5400" dirty="0" smtClean="0"/>
            </a:br>
            <a:r>
              <a:rPr lang="ja-JP" altLang="en-US" sz="5400" dirty="0" smtClean="0"/>
              <a:t>（人流</a:t>
            </a:r>
            <a:r>
              <a:rPr lang="ja-JP" altLang="en-US" sz="5400" dirty="0" smtClean="0">
                <a:solidFill>
                  <a:schemeClr val="tx1">
                    <a:lumMod val="95000"/>
                    <a:lumOff val="5000"/>
                  </a:schemeClr>
                </a:solidFill>
              </a:rPr>
              <a:t>問題の時間軸）</a:t>
            </a:r>
            <a:br>
              <a:rPr lang="ja-JP" altLang="en-US" sz="5400" dirty="0" smtClean="0">
                <a:solidFill>
                  <a:schemeClr val="tx1">
                    <a:lumMod val="95000"/>
                    <a:lumOff val="5000"/>
                  </a:schemeClr>
                </a:solidFill>
              </a:rPr>
            </a:br>
            <a:endParaRPr kumimoji="1" lang="ja-JP" alt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タイトル 1"/>
          <p:cNvSpPr>
            <a:spLocks noGrp="1"/>
          </p:cNvSpPr>
          <p:nvPr>
            <p:ph type="title"/>
          </p:nvPr>
        </p:nvSpPr>
        <p:spPr>
          <a:xfrm>
            <a:off x="457200" y="44450"/>
            <a:ext cx="8229600" cy="1143000"/>
          </a:xfrm>
          <a:ln w="57150">
            <a:solidFill>
              <a:schemeClr val="tx1">
                <a:lumMod val="95000"/>
                <a:lumOff val="5000"/>
              </a:schemeClr>
            </a:solidFill>
          </a:ln>
        </p:spPr>
        <p:txBody>
          <a:bodyPr/>
          <a:lstStyle/>
          <a:p>
            <a:pPr>
              <a:defRPr/>
            </a:pPr>
            <a:r>
              <a:rPr lang="ja-JP" altLang="en-US" dirty="0" smtClean="0"/>
              <a:t>日本人引揚げ施策</a:t>
            </a:r>
          </a:p>
        </p:txBody>
      </p:sp>
      <p:sp>
        <p:nvSpPr>
          <p:cNvPr id="204803" name="コンテンツ プレースホルダ 2"/>
          <p:cNvSpPr>
            <a:spLocks noGrp="1"/>
          </p:cNvSpPr>
          <p:nvPr>
            <p:ph idx="1"/>
          </p:nvPr>
        </p:nvSpPr>
        <p:spPr>
          <a:xfrm>
            <a:off x="457200" y="1268413"/>
            <a:ext cx="8229600" cy="5256212"/>
          </a:xfrm>
        </p:spPr>
        <p:txBody>
          <a:bodyPr>
            <a:normAutofit lnSpcReduction="10000"/>
          </a:bodyPr>
          <a:lstStyle/>
          <a:p>
            <a:r>
              <a:rPr lang="ja-JP" altLang="en-US" smtClean="0"/>
              <a:t>ポツダム宣言の拡大解釈により、一般人の本格的引揚業務開始</a:t>
            </a:r>
            <a:endParaRPr lang="en-US" altLang="ja-JP" smtClean="0"/>
          </a:p>
          <a:p>
            <a:r>
              <a:rPr lang="ja-JP" altLang="en-US" smtClean="0"/>
              <a:t>輸送船の喪失のため、アメリカより</a:t>
            </a:r>
            <a:r>
              <a:rPr lang="en-US" altLang="ja-JP" smtClean="0"/>
              <a:t>200</a:t>
            </a:r>
            <a:r>
              <a:rPr lang="ja-JP" altLang="en-US" smtClean="0"/>
              <a:t>余艘の舟艇が貸与</a:t>
            </a:r>
            <a:endParaRPr lang="en-US" altLang="ja-JP" smtClean="0"/>
          </a:p>
          <a:p>
            <a:r>
              <a:rPr lang="ja-JP" altLang="en-US" smtClean="0"/>
              <a:t>占領終了後のヒトの移動に関する強制力に不安</a:t>
            </a:r>
            <a:endParaRPr lang="en-US" altLang="ja-JP" smtClean="0"/>
          </a:p>
          <a:p>
            <a:r>
              <a:rPr lang="en-US" altLang="ja-JP" smtClean="0"/>
              <a:t>1952</a:t>
            </a:r>
            <a:r>
              <a:rPr lang="ja-JP" altLang="en-US" smtClean="0"/>
              <a:t>年</a:t>
            </a:r>
            <a:r>
              <a:rPr lang="en-US" altLang="ja-JP" smtClean="0"/>
              <a:t>3</a:t>
            </a:r>
            <a:r>
              <a:rPr lang="ja-JP" altLang="en-US" smtClean="0"/>
              <a:t>月「海外邦人の引揚に関する件」を閣議決定「海外からの日本国民の集団的引揚輸送のための航海命令に関する法律」制定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厚生</a:t>
            </a:r>
            <a:r>
              <a:rPr kumimoji="1" lang="ja-JP" altLang="en-US" dirty="0" smtClean="0"/>
              <a:t>省調べ　三百十万人の軍人、軍属、民間人死亡　戦後故郷に戻って亡くなった傷病兵まで含めると戦死者は五百万人達する（中国人は二千万人）</a:t>
            </a:r>
            <a:endParaRPr kumimoji="1" lang="en-US" altLang="ja-JP" dirty="0" smtClean="0"/>
          </a:p>
          <a:p>
            <a:r>
              <a:rPr lang="ja-JP" altLang="en-US" dirty="0" smtClean="0"/>
              <a:t>軍事による太平洋戦争の敗北は、軍人の能力や人間観までを含めてお粗末さが露呈した結果　どの世界に「勝つまで戦う」などというお粗末な戦争を行う国があるか。こんな戦争を続けた軍指導者たちは「万死に値する」</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疎開と復帰</a:t>
            </a:r>
          </a:p>
        </p:txBody>
      </p:sp>
      <p:sp>
        <p:nvSpPr>
          <p:cNvPr id="205827" name="コンテンツ プレースホルダ 2"/>
          <p:cNvSpPr>
            <a:spLocks noGrp="1"/>
          </p:cNvSpPr>
          <p:nvPr>
            <p:ph idx="1"/>
          </p:nvPr>
        </p:nvSpPr>
        <p:spPr/>
        <p:txBody>
          <a:bodyPr/>
          <a:lstStyle/>
          <a:p>
            <a:r>
              <a:rPr lang="en-US" altLang="ja-JP" smtClean="0"/>
              <a:t>1943</a:t>
            </a:r>
            <a:r>
              <a:rPr lang="ja-JP" altLang="en-US" smtClean="0"/>
              <a:t>年　都市疎開実施要綱の閣議決定され、都市施設の地方分散</a:t>
            </a:r>
            <a:endParaRPr lang="en-US" altLang="ja-JP" smtClean="0"/>
          </a:p>
          <a:p>
            <a:r>
              <a:rPr lang="en-US" altLang="ja-JP" smtClean="0"/>
              <a:t>1944</a:t>
            </a:r>
            <a:r>
              <a:rPr lang="ja-JP" altLang="en-US" smtClean="0"/>
              <a:t>年一般疎開促進要綱等閣議決定　ヒトの強制的移動が実施</a:t>
            </a:r>
            <a:endParaRPr lang="en-US" altLang="ja-JP" smtClean="0"/>
          </a:p>
          <a:p>
            <a:r>
              <a:rPr lang="en-US" altLang="ja-JP" smtClean="0"/>
              <a:t>1946</a:t>
            </a:r>
            <a:r>
              <a:rPr lang="ja-JP" altLang="en-US" smtClean="0"/>
              <a:t>年都会地転入抑制緊急措置令　都市部への転入抑制策が</a:t>
            </a:r>
            <a:r>
              <a:rPr lang="en-US" altLang="ja-JP" smtClean="0"/>
              <a:t>3</a:t>
            </a:r>
            <a:r>
              <a:rPr lang="ja-JP" altLang="en-US" smtClean="0"/>
              <a:t>年近く継続された</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産業政策・農業政策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米軍空襲による生産基盤への被害少なかった（都市人口密集地への焼夷弾攻撃に変化）</a:t>
            </a:r>
            <a:endParaRPr kumimoji="1" lang="en-US" altLang="ja-JP" dirty="0" smtClean="0"/>
          </a:p>
          <a:p>
            <a:r>
              <a:rPr lang="ja-JP" altLang="en-US" dirty="0" smtClean="0"/>
              <a:t>日本船舶は壊滅的ダメージ　　物流回復とともに日本経済は復興</a:t>
            </a:r>
            <a:endParaRPr lang="en-US" altLang="ja-JP" dirty="0" smtClean="0"/>
          </a:p>
          <a:p>
            <a:r>
              <a:rPr kumimoji="1" lang="ja-JP" altLang="en-US" dirty="0" smtClean="0"/>
              <a:t>冷戦構造のもと、産業政策としては何もしなくても復興した（学会定説）⇒人口ボーナス論</a:t>
            </a:r>
            <a:endParaRPr kumimoji="1" lang="en-US" altLang="ja-JP" dirty="0" smtClean="0"/>
          </a:p>
          <a:p>
            <a:r>
              <a:rPr lang="ja-JP" altLang="en-US" dirty="0" smtClean="0"/>
              <a:t>農業政策は農地政策であり、都市問題を引き起こしたが、消費拡大には寄与した</a:t>
            </a: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463031"/>
            <a:ext cx="8134672" cy="1470025"/>
          </a:xfrm>
          <a:solidFill>
            <a:srgbClr val="FFFF00"/>
          </a:solidFill>
          <a:ln>
            <a:solidFill>
              <a:schemeClr val="tx1">
                <a:lumMod val="95000"/>
                <a:lumOff val="5000"/>
              </a:schemeClr>
            </a:solidFill>
          </a:ln>
        </p:spPr>
        <p:txBody>
          <a:bodyPr>
            <a:normAutofit fontScale="90000"/>
          </a:bodyPr>
          <a:lstStyle/>
          <a:p>
            <a:pPr algn="l"/>
            <a:r>
              <a:rPr lang="ja-JP" altLang="en-US" b="1" dirty="0" smtClean="0"/>
              <a:t>農地解放</a:t>
            </a:r>
            <a:r>
              <a:rPr lang="en-US" altLang="ja-JP" b="1" dirty="0" smtClean="0"/>
              <a:t/>
            </a:r>
            <a:br>
              <a:rPr lang="en-US" altLang="ja-JP" b="1" dirty="0" smtClean="0"/>
            </a:br>
            <a:r>
              <a:rPr lang="ja-JP" altLang="ja-JP" b="1" dirty="0" smtClean="0"/>
              <a:t>自作農創設特別措置法</a:t>
            </a:r>
            <a:r>
              <a:rPr lang="en-US" altLang="ja-JP" b="1" dirty="0" smtClean="0"/>
              <a:t>(</a:t>
            </a:r>
            <a:r>
              <a:rPr lang="ja-JP" altLang="ja-JP" b="1" dirty="0" smtClean="0"/>
              <a:t>昭和</a:t>
            </a:r>
            <a:r>
              <a:rPr lang="en-US" altLang="ja-JP" b="1" dirty="0" smtClean="0"/>
              <a:t>21</a:t>
            </a:r>
            <a:r>
              <a:rPr lang="ja-JP" altLang="ja-JP" b="1" dirty="0" smtClean="0"/>
              <a:t>年</a:t>
            </a:r>
            <a:r>
              <a:rPr lang="en-US" altLang="ja-JP" b="1" dirty="0" smtClean="0"/>
              <a:t>)</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82154"/>
          </a:xfrm>
          <a:ln>
            <a:solidFill>
              <a:schemeClr val="tx1">
                <a:lumMod val="95000"/>
                <a:lumOff val="5000"/>
              </a:schemeClr>
            </a:solidFill>
          </a:ln>
        </p:spPr>
        <p:txBody>
          <a:bodyPr>
            <a:normAutofit fontScale="90000"/>
          </a:bodyPr>
          <a:lstStyle/>
          <a:p>
            <a:r>
              <a:rPr lang="ja-JP" altLang="en-US" dirty="0"/>
              <a:t>東京</a:t>
            </a:r>
            <a:r>
              <a:rPr kumimoji="1" lang="ja-JP" altLang="en-US" dirty="0" smtClean="0"/>
              <a:t>の土地問題は住宅問題</a:t>
            </a:r>
            <a:r>
              <a:rPr kumimoji="1" lang="en-US" altLang="ja-JP" dirty="0" smtClean="0"/>
              <a:t/>
            </a:r>
            <a:br>
              <a:rPr kumimoji="1" lang="en-US" altLang="ja-JP" dirty="0" smtClean="0"/>
            </a:br>
            <a:r>
              <a:rPr lang="ja-JP" altLang="en-US" dirty="0" smtClean="0"/>
              <a:t>（第二回講義の復習）</a:t>
            </a:r>
            <a:endParaRPr kumimoji="1" lang="ja-JP" altLang="en-US" dirty="0"/>
          </a:p>
        </p:txBody>
      </p:sp>
      <p:sp>
        <p:nvSpPr>
          <p:cNvPr id="3" name="コンテンツ プレースホルダ 2"/>
          <p:cNvSpPr>
            <a:spLocks noGrp="1"/>
          </p:cNvSpPr>
          <p:nvPr>
            <p:ph idx="1"/>
          </p:nvPr>
        </p:nvSpPr>
        <p:spPr>
          <a:xfrm>
            <a:off x="457200" y="2176264"/>
            <a:ext cx="8229600" cy="3124944"/>
          </a:xfrm>
        </p:spPr>
        <p:txBody>
          <a:bodyPr/>
          <a:lstStyle/>
          <a:p>
            <a:r>
              <a:rPr kumimoji="1" lang="ja-JP" altLang="en-US" dirty="0" smtClean="0"/>
              <a:t>食糧確保の次の政策は住宅確保</a:t>
            </a:r>
            <a:endParaRPr kumimoji="1" lang="en-US" altLang="ja-JP" dirty="0" smtClean="0"/>
          </a:p>
          <a:p>
            <a:r>
              <a:rPr kumimoji="1" lang="ja-JP" altLang="en-US" dirty="0" smtClean="0"/>
              <a:t>都会に出稼ぎに来ている人への住宅確保（いずれ国に帰るとい発想）　数の確保</a:t>
            </a:r>
            <a:endParaRPr kumimoji="1" lang="en-US" altLang="ja-JP" dirty="0" smtClean="0"/>
          </a:p>
          <a:p>
            <a:r>
              <a:rPr lang="ja-JP" altLang="en-US" dirty="0" smtClean="0"/>
              <a:t>用地問題から郊外部への拡大、通勤手段の確保</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就職と進学</a:t>
            </a:r>
          </a:p>
        </p:txBody>
      </p:sp>
      <p:sp>
        <p:nvSpPr>
          <p:cNvPr id="226307" name="コンテンツ プレースホルダ 2"/>
          <p:cNvSpPr>
            <a:spLocks noGrp="1"/>
          </p:cNvSpPr>
          <p:nvPr>
            <p:ph idx="1"/>
          </p:nvPr>
        </p:nvSpPr>
        <p:spPr/>
        <p:txBody>
          <a:bodyPr>
            <a:normAutofit lnSpcReduction="10000"/>
          </a:bodyPr>
          <a:lstStyle/>
          <a:p>
            <a:r>
              <a:rPr lang="ja-JP" altLang="en-US" smtClean="0"/>
              <a:t>１９６０年代前半　農村過剰人口状態が変化、新規中卒者の大部分が農業につかなくなった。都会に流出するも都会出身者が就業しない商店や軽工業等に就業、格差につながる</a:t>
            </a:r>
            <a:endParaRPr lang="en-US" altLang="ja-JP" smtClean="0"/>
          </a:p>
          <a:p>
            <a:r>
              <a:rPr lang="ja-JP" altLang="en-US" smtClean="0"/>
              <a:t>１９６０年代後半高卒就業者が急増。７０年代は高卒者も急減。東京都市圏では高卒就職流入者より進学流入者が上回る。</a:t>
            </a:r>
            <a:endParaRPr lang="en-US" altLang="ja-JP" smtClean="0"/>
          </a:p>
          <a:p>
            <a:r>
              <a:rPr lang="ja-JP" altLang="en-US" smtClean="0"/>
              <a:t>大学入学定員の抑制、大学立地場所が大都市の流入人口に反映されるようになる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人口ボーナス論</a:t>
            </a:r>
            <a:endParaRPr lang="ja-JP" altLang="en-US" dirty="0"/>
          </a:p>
        </p:txBody>
      </p:sp>
      <p:sp>
        <p:nvSpPr>
          <p:cNvPr id="248835" name="コンテンツ プレースホルダ 2"/>
          <p:cNvSpPr>
            <a:spLocks noGrp="1"/>
          </p:cNvSpPr>
          <p:nvPr>
            <p:ph idx="1"/>
          </p:nvPr>
        </p:nvSpPr>
        <p:spPr/>
        <p:txBody>
          <a:bodyPr/>
          <a:lstStyle/>
          <a:p>
            <a:r>
              <a:rPr lang="ja-JP" altLang="en-US" smtClean="0"/>
              <a:t>出生率の急低下は、将来の高齢化加速の原因となるが、アジアにおいては高成長を生み出す原動力となった</a:t>
            </a:r>
            <a:endParaRPr lang="en-US" altLang="ja-JP" smtClean="0"/>
          </a:p>
          <a:p>
            <a:r>
              <a:rPr lang="ja-JP" altLang="en-US" smtClean="0"/>
              <a:t>少子化と高齢化にはタイムラグが存在、この間に高度成長する作用を、人口ボーナス</a:t>
            </a:r>
            <a:endParaRPr lang="en-US" altLang="ja-JP" smtClean="0"/>
          </a:p>
          <a:p>
            <a:r>
              <a:rPr lang="ja-JP" altLang="en-US" smtClean="0"/>
              <a:t>外国人労働者の活用は人口構造問題の先送りであり、後世世代への負担の移転、同じ問題が２０年先に発生</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人口減少</a:t>
            </a:r>
            <a:endParaRPr lang="ja-JP" altLang="en-US" dirty="0"/>
          </a:p>
        </p:txBody>
      </p:sp>
      <p:sp>
        <p:nvSpPr>
          <p:cNvPr id="244739" name="コンテンツ プレースホルダ 2"/>
          <p:cNvSpPr>
            <a:spLocks noGrp="1"/>
          </p:cNvSpPr>
          <p:nvPr>
            <p:ph idx="1"/>
          </p:nvPr>
        </p:nvSpPr>
        <p:spPr/>
        <p:txBody>
          <a:bodyPr/>
          <a:lstStyle/>
          <a:p>
            <a:r>
              <a:rPr lang="ja-JP" altLang="en-US" smtClean="0"/>
              <a:t>モータリゼーション時代は地価は地方から上昇、バブル期は都心から上昇、人口減少時、地価値下がりは地方から始まる。</a:t>
            </a:r>
            <a:endParaRPr lang="en-US" altLang="ja-JP" smtClean="0"/>
          </a:p>
          <a:p>
            <a:r>
              <a:rPr lang="ja-JP" altLang="en-US" smtClean="0"/>
              <a:t>戦後農地を破壊して作り上げた住宅施設もやがて不良資産化する。再開発するには量が多すぎる</a:t>
            </a:r>
            <a:endParaRPr lang="en-US" altLang="ja-JP" smtClean="0"/>
          </a:p>
          <a:p>
            <a:r>
              <a:rPr lang="ja-JP" altLang="en-US" smtClean="0"/>
              <a:t>観光街づくりが叫ばれるゆえん、全部は生き残れない</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空き家</a:t>
            </a:r>
            <a:r>
              <a:rPr kumimoji="1" lang="ja-JP" altLang="en-US" dirty="0" smtClean="0"/>
              <a:t>問題の登場</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人口減少時代に入り、郊外部を中心として空き家対策が課題化</a:t>
            </a:r>
            <a:endParaRPr kumimoji="1" lang="en-US" altLang="ja-JP" dirty="0" smtClean="0"/>
          </a:p>
          <a:p>
            <a:r>
              <a:rPr kumimoji="1" lang="ja-JP" altLang="en-US" dirty="0" smtClean="0"/>
              <a:t>沿線開発、不動産投資への疑問のまなざしが必要⇔都心の高度利用</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戦後の「過剰人口」問題</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１９４５年７２１５万人⇒１９５０年８３２０万人</a:t>
            </a:r>
            <a:endParaRPr kumimoji="1" lang="en-US" altLang="ja-JP" dirty="0" smtClean="0"/>
          </a:p>
          <a:p>
            <a:r>
              <a:rPr lang="ja-JP" altLang="en-US" dirty="0" smtClean="0"/>
              <a:t>増加人口・失業人口吸収は農村　明治期以降５５０万戸を維持してきた農家戸数は１９４９年には６２５万戸　一次産業人口は１９４７年１７８１万人（５３％）１９５０年１７２１万人（４８％）とかってない規模</a:t>
            </a:r>
            <a:endParaRPr lang="en-US" altLang="ja-JP" dirty="0" smtClean="0"/>
          </a:p>
          <a:p>
            <a:r>
              <a:rPr kumimoji="1" lang="ja-JP" altLang="en-US" sz="4800" b="1" dirty="0" smtClean="0">
                <a:solidFill>
                  <a:srgbClr val="FF0000"/>
                </a:solidFill>
              </a:rPr>
              <a:t>戦前に見られた以上の深刻な「過剰人口」問題に直面</a:t>
            </a:r>
            <a:endParaRPr kumimoji="1" lang="ja-JP" altLang="en-US" sz="48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88640"/>
            <a:ext cx="8229600" cy="1080120"/>
          </a:xfrm>
          <a:ln w="38100">
            <a:solidFill>
              <a:schemeClr val="tx1"/>
            </a:solidFill>
          </a:ln>
        </p:spPr>
        <p:txBody>
          <a:bodyPr>
            <a:normAutofit/>
          </a:bodyPr>
          <a:lstStyle/>
          <a:p>
            <a:r>
              <a:rPr kumimoji="1" lang="ja-JP" altLang="en-US" dirty="0" smtClean="0"/>
              <a:t>千葉埼玉問題の登場</a:t>
            </a:r>
            <a:endParaRPr kumimoji="1" lang="ja-JP" altLang="en-US" dirty="0"/>
          </a:p>
        </p:txBody>
      </p:sp>
      <p:sp>
        <p:nvSpPr>
          <p:cNvPr id="5" name="正方形/長方形 4"/>
          <p:cNvSpPr/>
          <p:nvPr/>
        </p:nvSpPr>
        <p:spPr>
          <a:xfrm>
            <a:off x="755576" y="1652602"/>
            <a:ext cx="7704856" cy="4524315"/>
          </a:xfrm>
          <a:prstGeom prst="rect">
            <a:avLst/>
          </a:prstGeom>
        </p:spPr>
        <p:txBody>
          <a:bodyPr wrap="square">
            <a:spAutoFit/>
          </a:bodyPr>
          <a:lstStyle/>
          <a:p>
            <a:r>
              <a:rPr lang="ja-JP" altLang="en-US" sz="3200" dirty="0" smtClean="0"/>
              <a:t>東京や大阪などの都市部で今後、高齢化が急速に進むことから、施設や在宅の介護サービスをどのように確保していくか話し合う初めての検討会が 厚生労働省 で開催</a:t>
            </a:r>
            <a:endParaRPr lang="en-US" altLang="ja-JP" sz="3200" dirty="0" smtClean="0"/>
          </a:p>
          <a:p>
            <a:r>
              <a:rPr lang="ja-JP" altLang="en-US" sz="3200" dirty="0" smtClean="0"/>
              <a:t>公表された国の研究所の推計では、</a:t>
            </a:r>
            <a:r>
              <a:rPr lang="en-US" altLang="ja-JP" sz="3200" dirty="0" smtClean="0"/>
              <a:t>2025</a:t>
            </a:r>
            <a:r>
              <a:rPr lang="ja-JP" altLang="en-US" sz="3200" dirty="0" smtClean="0"/>
              <a:t>年までの</a:t>
            </a:r>
            <a:r>
              <a:rPr lang="en-US" altLang="ja-JP" sz="3200" dirty="0" smtClean="0"/>
              <a:t>15</a:t>
            </a:r>
            <a:r>
              <a:rPr lang="ja-JP" altLang="en-US" sz="3200" dirty="0" smtClean="0"/>
              <a:t>年間に増える</a:t>
            </a:r>
            <a:r>
              <a:rPr lang="en-US" altLang="ja-JP" sz="3200" dirty="0" smtClean="0"/>
              <a:t>75</a:t>
            </a:r>
            <a:r>
              <a:rPr lang="ja-JP" altLang="en-US" sz="3200" dirty="0" smtClean="0"/>
              <a:t>歳以上の高齢者の数は、最も高い埼玉県で</a:t>
            </a:r>
            <a:r>
              <a:rPr lang="en-US" altLang="ja-JP" sz="3200" dirty="0" smtClean="0"/>
              <a:t>2</a:t>
            </a:r>
            <a:r>
              <a:rPr lang="ja-JP" altLang="en-US" sz="3200" dirty="0" smtClean="0"/>
              <a:t>倍、千葉県で</a:t>
            </a:r>
            <a:r>
              <a:rPr lang="en-US" altLang="ja-JP" sz="3200" dirty="0" smtClean="0"/>
              <a:t>1.92</a:t>
            </a:r>
            <a:r>
              <a:rPr lang="ja-JP" altLang="en-US" sz="3200" dirty="0" smtClean="0"/>
              <a:t>倍、大阪府で</a:t>
            </a:r>
            <a:r>
              <a:rPr lang="en-US" altLang="ja-JP" sz="3200" dirty="0" smtClean="0"/>
              <a:t>1.81</a:t>
            </a:r>
            <a:r>
              <a:rPr lang="ja-JP" altLang="en-US" sz="3200" dirty="0" smtClean="0"/>
              <a:t>倍、愛知県で</a:t>
            </a:r>
            <a:r>
              <a:rPr lang="en-US" altLang="ja-JP" sz="3200" dirty="0" smtClean="0"/>
              <a:t>1.77</a:t>
            </a:r>
            <a:r>
              <a:rPr lang="ja-JP" altLang="en-US" sz="3200" dirty="0" smtClean="0"/>
              <a:t>倍、東京で</a:t>
            </a:r>
            <a:r>
              <a:rPr lang="en-US" altLang="ja-JP" sz="3200" dirty="0" smtClean="0"/>
              <a:t>1.6</a:t>
            </a:r>
            <a:r>
              <a:rPr lang="ja-JP" altLang="en-US" sz="3200" dirty="0" smtClean="0"/>
              <a:t>倍　　⇔　若者の流入促進</a:t>
            </a:r>
            <a:endParaRPr lang="ja-JP" alt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130615012554"/>
          <p:cNvPicPr>
            <a:picLocks noChangeAspect="1" noChangeArrowheads="1"/>
          </p:cNvPicPr>
          <p:nvPr/>
        </p:nvPicPr>
        <p:blipFill>
          <a:blip r:embed="rId3" cstate="print"/>
          <a:srcRect/>
          <a:stretch>
            <a:fillRect/>
          </a:stretch>
        </p:blipFill>
        <p:spPr bwMode="auto">
          <a:xfrm>
            <a:off x="827584" y="177398"/>
            <a:ext cx="7416824" cy="670798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13992"/>
            <a:ext cx="8229600" cy="1143000"/>
          </a:xfrm>
          <a:solidFill>
            <a:srgbClr val="FFFF00"/>
          </a:solidFill>
        </p:spPr>
        <p:txBody>
          <a:bodyPr/>
          <a:lstStyle/>
          <a:p>
            <a:r>
              <a:rPr lang="ja-JP" altLang="en-US" dirty="0" smtClean="0"/>
              <a:t>江戸</a:t>
            </a:r>
            <a:r>
              <a:rPr kumimoji="1" lang="ja-JP" altLang="en-US" dirty="0" smtClean="0"/>
              <a:t>時代の評価</a:t>
            </a:r>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ln>
            <a:solidFill>
              <a:schemeClr val="tx1"/>
            </a:solidFill>
          </a:ln>
        </p:spPr>
        <p:txBody>
          <a:bodyPr>
            <a:normAutofit fontScale="90000"/>
          </a:bodyPr>
          <a:lstStyle/>
          <a:p>
            <a:r>
              <a:rPr lang="ja-JP" altLang="en-US" dirty="0"/>
              <a:t>人口と食料</a:t>
            </a:r>
            <a:r>
              <a:rPr lang="ja-JP" altLang="en-US" dirty="0" smtClean="0"/>
              <a:t>生産</a:t>
            </a:r>
            <a:r>
              <a:rPr lang="en-US" altLang="ja-JP" dirty="0" smtClean="0"/>
              <a:t/>
            </a:r>
            <a:br>
              <a:rPr lang="en-US" altLang="ja-JP" dirty="0" smtClean="0"/>
            </a:br>
            <a:r>
              <a:rPr lang="ja-JP" altLang="en-US" dirty="0" smtClean="0"/>
              <a:t>一反　一石　一両</a:t>
            </a:r>
            <a:endParaRPr lang="ja-JP" altLang="en-US" dirty="0"/>
          </a:p>
        </p:txBody>
      </p:sp>
      <p:sp>
        <p:nvSpPr>
          <p:cNvPr id="53251" name="Rectangle 3"/>
          <p:cNvSpPr>
            <a:spLocks noGrp="1" noChangeArrowheads="1"/>
          </p:cNvSpPr>
          <p:nvPr>
            <p:ph type="body" idx="1"/>
          </p:nvPr>
        </p:nvSpPr>
        <p:spPr>
          <a:xfrm>
            <a:off x="0" y="1600200"/>
            <a:ext cx="9396535" cy="5257800"/>
          </a:xfrm>
        </p:spPr>
        <p:txBody>
          <a:bodyPr>
            <a:noAutofit/>
          </a:bodyPr>
          <a:lstStyle/>
          <a:p>
            <a:pPr>
              <a:lnSpc>
                <a:spcPct val="80000"/>
              </a:lnSpc>
              <a:buNone/>
            </a:pPr>
            <a:r>
              <a:rPr lang="ja-JP" altLang="en-US" dirty="0"/>
              <a:t>１反（３００坪）人ひとりが一年間食べていける見当　人間一日分の米（３合）をつくるのに１坪の水田が必要</a:t>
            </a:r>
          </a:p>
          <a:p>
            <a:pPr>
              <a:lnSpc>
                <a:spcPct val="80000"/>
              </a:lnSpc>
              <a:buNone/>
            </a:pPr>
            <a:r>
              <a:rPr lang="ja-JP" altLang="en-US" dirty="0" smtClean="0"/>
              <a:t>江戸</a:t>
            </a:r>
            <a:r>
              <a:rPr lang="ja-JP" altLang="en-US" dirty="0"/>
              <a:t>時代までは水田の増加と人口増加がほぼ</a:t>
            </a:r>
            <a:r>
              <a:rPr lang="ja-JP" altLang="en-US" dirty="0" smtClean="0"/>
              <a:t>比例</a:t>
            </a:r>
            <a:endParaRPr lang="ja-JP" altLang="en-US" dirty="0"/>
          </a:p>
          <a:p>
            <a:pPr>
              <a:lnSpc>
                <a:spcPct val="80000"/>
              </a:lnSpc>
              <a:buNone/>
            </a:pPr>
            <a:r>
              <a:rPr lang="en-US" altLang="ja-JP" sz="3600" dirty="0" smtClean="0"/>
              <a:t>1450</a:t>
            </a:r>
            <a:r>
              <a:rPr lang="ja-JP" altLang="en-US" sz="3600" dirty="0"/>
              <a:t>年頃　 </a:t>
            </a:r>
            <a:r>
              <a:rPr lang="en-US" altLang="ja-JP" sz="3600" dirty="0"/>
              <a:t>946</a:t>
            </a:r>
            <a:r>
              <a:rPr lang="ja-JP" altLang="en-US" sz="3600" dirty="0"/>
              <a:t>万</a:t>
            </a:r>
            <a:r>
              <a:rPr lang="ja-JP" altLang="en-US" sz="3600" dirty="0" smtClean="0"/>
              <a:t>反</a:t>
            </a:r>
            <a:r>
              <a:rPr lang="ja-JP" altLang="en-US" sz="3600" dirty="0"/>
              <a:t>　</a:t>
            </a:r>
            <a:r>
              <a:rPr lang="en-US" altLang="ja-JP" sz="3600" dirty="0" smtClean="0"/>
              <a:t>1550</a:t>
            </a:r>
            <a:r>
              <a:rPr lang="ja-JP" altLang="en-US" sz="3600" dirty="0"/>
              <a:t>年頃　</a:t>
            </a:r>
            <a:r>
              <a:rPr lang="en-US" altLang="ja-JP" sz="3600" dirty="0"/>
              <a:t>1000</a:t>
            </a:r>
            <a:r>
              <a:rPr lang="ja-JP" altLang="en-US" sz="3600" dirty="0"/>
              <a:t>万人</a:t>
            </a:r>
          </a:p>
          <a:p>
            <a:pPr>
              <a:lnSpc>
                <a:spcPct val="80000"/>
              </a:lnSpc>
              <a:buNone/>
            </a:pPr>
            <a:r>
              <a:rPr lang="en-US" altLang="ja-JP" sz="3600" dirty="0" smtClean="0"/>
              <a:t>1600</a:t>
            </a:r>
            <a:r>
              <a:rPr lang="ja-JP" altLang="en-US" sz="3600" dirty="0"/>
              <a:t>年頃　</a:t>
            </a:r>
            <a:r>
              <a:rPr lang="en-US" altLang="ja-JP" sz="3600" dirty="0"/>
              <a:t>1635</a:t>
            </a:r>
            <a:r>
              <a:rPr lang="ja-JP" altLang="en-US" sz="3600" dirty="0"/>
              <a:t>万反　　　　　</a:t>
            </a:r>
          </a:p>
          <a:p>
            <a:pPr>
              <a:lnSpc>
                <a:spcPct val="80000"/>
              </a:lnSpc>
              <a:buNone/>
            </a:pPr>
            <a:r>
              <a:rPr lang="en-US" altLang="ja-JP" sz="3600" dirty="0" smtClean="0"/>
              <a:t>1720</a:t>
            </a:r>
            <a:r>
              <a:rPr lang="ja-JP" altLang="en-US" sz="3600" dirty="0"/>
              <a:t>年頃　</a:t>
            </a:r>
            <a:r>
              <a:rPr lang="en-US" altLang="ja-JP" sz="3600" dirty="0"/>
              <a:t>2970</a:t>
            </a:r>
            <a:r>
              <a:rPr lang="ja-JP" altLang="en-US" sz="3600" dirty="0"/>
              <a:t>万反　</a:t>
            </a:r>
            <a:r>
              <a:rPr lang="en-US" altLang="ja-JP" sz="3600" dirty="0" smtClean="0"/>
              <a:t>1700</a:t>
            </a:r>
            <a:r>
              <a:rPr lang="ja-JP" altLang="en-US" sz="3600" dirty="0"/>
              <a:t>年頃　</a:t>
            </a:r>
            <a:r>
              <a:rPr lang="en-US" altLang="ja-JP" sz="3600" dirty="0"/>
              <a:t>3000</a:t>
            </a:r>
            <a:r>
              <a:rPr lang="ja-JP" altLang="en-US" sz="3600" dirty="0"/>
              <a:t>万人</a:t>
            </a:r>
          </a:p>
          <a:p>
            <a:pPr>
              <a:lnSpc>
                <a:spcPct val="80000"/>
              </a:lnSpc>
              <a:buNone/>
            </a:pPr>
            <a:r>
              <a:rPr lang="en-US" altLang="ja-JP" sz="3600" dirty="0" smtClean="0"/>
              <a:t>1874</a:t>
            </a:r>
            <a:r>
              <a:rPr lang="ja-JP" altLang="en-US" sz="3600" dirty="0"/>
              <a:t>年頃　</a:t>
            </a:r>
            <a:r>
              <a:rPr lang="en-US" altLang="ja-JP" sz="3600" dirty="0"/>
              <a:t>3050</a:t>
            </a:r>
            <a:r>
              <a:rPr lang="ja-JP" altLang="en-US" sz="3600" dirty="0"/>
              <a:t>万反　</a:t>
            </a:r>
            <a:r>
              <a:rPr lang="en-US" altLang="ja-JP" sz="3600" dirty="0" smtClean="0"/>
              <a:t>1872</a:t>
            </a:r>
            <a:r>
              <a:rPr lang="ja-JP" altLang="en-US" sz="3600" dirty="0"/>
              <a:t>年頃　</a:t>
            </a:r>
            <a:r>
              <a:rPr lang="en-US" altLang="ja-JP" sz="3600" dirty="0"/>
              <a:t>3400</a:t>
            </a:r>
            <a:r>
              <a:rPr lang="ja-JP" altLang="en-US" sz="3600" dirty="0"/>
              <a:t>万人</a:t>
            </a:r>
          </a:p>
          <a:p>
            <a:pPr>
              <a:lnSpc>
                <a:spcPct val="80000"/>
              </a:lnSpc>
              <a:buNone/>
            </a:pPr>
            <a:r>
              <a:rPr lang="en-US" altLang="ja-JP" sz="3600" dirty="0" smtClean="0"/>
              <a:t>1985</a:t>
            </a:r>
            <a:r>
              <a:rPr lang="ja-JP" altLang="en-US" sz="3600" dirty="0"/>
              <a:t>年頃　</a:t>
            </a:r>
            <a:r>
              <a:rPr lang="en-US" altLang="ja-JP" sz="3600" dirty="0"/>
              <a:t>5379</a:t>
            </a:r>
            <a:r>
              <a:rPr lang="ja-JP" altLang="en-US" sz="3600" dirty="0"/>
              <a:t>万反　</a:t>
            </a:r>
            <a:r>
              <a:rPr lang="en-US" altLang="ja-JP" sz="3600" dirty="0" smtClean="0"/>
              <a:t>1985</a:t>
            </a:r>
            <a:r>
              <a:rPr lang="ja-JP" altLang="en-US" sz="3600" dirty="0"/>
              <a:t>年頃　１億</a:t>
            </a:r>
            <a:r>
              <a:rPr lang="en-US" altLang="ja-JP" sz="3600" dirty="0"/>
              <a:t>2100</a:t>
            </a:r>
            <a:r>
              <a:rPr lang="ja-JP" altLang="en-US" sz="3600" dirty="0" smtClean="0"/>
              <a:t>万人</a:t>
            </a:r>
            <a:endParaRPr lang="ja-JP" alt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a:solidFill>
              <a:schemeClr val="tx1"/>
            </a:solidFill>
          </a:ln>
        </p:spPr>
        <p:txBody>
          <a:bodyPr/>
          <a:lstStyle/>
          <a:p>
            <a:r>
              <a:rPr lang="ja-JP" altLang="en-US" sz="4000"/>
              <a:t>江戸時代に「少子化」が起きていた。</a:t>
            </a:r>
          </a:p>
        </p:txBody>
      </p:sp>
      <p:graphicFrame>
        <p:nvGraphicFramePr>
          <p:cNvPr id="52227" name="Group 3"/>
          <p:cNvGraphicFramePr>
            <a:graphicFrameLocks noGrp="1"/>
          </p:cNvGraphicFramePr>
          <p:nvPr>
            <p:ph idx="1"/>
          </p:nvPr>
        </p:nvGraphicFramePr>
        <p:xfrm>
          <a:off x="457200" y="1600200"/>
          <a:ext cx="8229600" cy="4525965"/>
        </p:xfrm>
        <a:graphic>
          <a:graphicData uri="http://schemas.openxmlformats.org/drawingml/2006/table">
            <a:tbl>
              <a:tblPr/>
              <a:tblGrid>
                <a:gridCol w="1416050"/>
                <a:gridCol w="1906662"/>
                <a:gridCol w="1220713"/>
                <a:gridCol w="1811338"/>
                <a:gridCol w="1874837"/>
              </a:tblGrid>
              <a:tr h="658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時　期</a:t>
                      </a:r>
                      <a:endParaRPr kumimoji="1" lang="ja-JP" altLang="en-US" sz="1800"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人口（万人）</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耕地（万町歩）</a:t>
                      </a:r>
                      <a:endParaRPr kumimoji="1" lang="ja-JP" altLang="en-US" sz="1800"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実収石高（万石）</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村　数</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(1)1600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年頃</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1227</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endParaRPr kumimoji="1" lang="en-US" altLang="ja-JP"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220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1973</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1"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49,000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(2)1650</a:t>
                      </a:r>
                      <a:r>
                        <a:rPr kumimoji="1" lang="ja-JP" altLang="en-US" sz="1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年頃</a:t>
                      </a:r>
                      <a:endParaRPr kumimoji="1" lang="ja-JP" altLang="en-US" sz="1800" b="0" i="0" u="none" strike="noStrike" cap="none" normalizeH="0" baseline="0" dirty="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1750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1650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2313</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1645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55,180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1645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endParaRPr kumimoji="1" lang="en-US" altLang="ja-JP"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(3)1700</a:t>
                      </a:r>
                      <a:r>
                        <a:rPr kumimoji="1" lang="ja-JP" altLang="en-US" sz="16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年頃</a:t>
                      </a:r>
                      <a:endParaRPr kumimoji="1" lang="ja-JP" altLang="en-US" sz="1600" b="0" i="0" u="none" strike="noStrike" cap="none" normalizeH="0" baseline="0" dirty="0" smtClean="0">
                        <a:ln>
                          <a:noFill/>
                        </a:ln>
                        <a:solidFill>
                          <a:srgbClr val="FF0000"/>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3126</a:t>
                      </a:r>
                      <a:r>
                        <a:rPr kumimoji="1" lang="ja-JP" altLang="en-US"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en-US" altLang="ja-JP"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1721</a:t>
                      </a:r>
                      <a:r>
                        <a:rPr kumimoji="1" lang="ja-JP" altLang="en-US"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年</a:t>
                      </a:r>
                      <a:r>
                        <a:rPr kumimoji="1" lang="en-US" altLang="ja-JP"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endParaRPr kumimoji="1" lang="en-US" altLang="ja-JP" sz="1800" b="0" i="0" u="none" strike="noStrike" cap="none" normalizeH="0" baseline="0" dirty="0" smtClean="0">
                        <a:ln>
                          <a:noFill/>
                        </a:ln>
                        <a:solidFill>
                          <a:srgbClr val="FF0000"/>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296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1721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3063</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1700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63,276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1697</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(4)1750</a:t>
                      </a:r>
                      <a:r>
                        <a:rPr kumimoji="1" lang="ja-JP" altLang="en-US" sz="16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年頃</a:t>
                      </a:r>
                      <a:endParaRPr kumimoji="1" lang="ja-JP" altLang="en-US" sz="1600" b="0" i="0" u="none" strike="noStrike" cap="none" normalizeH="0" baseline="0" dirty="0" smtClean="0">
                        <a:ln>
                          <a:noFill/>
                        </a:ln>
                        <a:solidFill>
                          <a:srgbClr val="FF0000"/>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3101</a:t>
                      </a:r>
                      <a:r>
                        <a:rPr kumimoji="1" lang="ja-JP" altLang="en-US"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a:t>
                      </a:r>
                      <a:r>
                        <a:rPr kumimoji="1" lang="en-US" altLang="ja-JP"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1750</a:t>
                      </a:r>
                      <a:r>
                        <a:rPr kumimoji="1" lang="ja-JP" altLang="en-US" sz="1800" b="0" i="0" u="none" strike="noStrike" cap="none" normalizeH="0" baseline="0" dirty="0" smtClean="0">
                          <a:ln>
                            <a:noFill/>
                          </a:ln>
                          <a:solidFill>
                            <a:srgbClr val="FF0000"/>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dirty="0" smtClean="0">
                        <a:ln>
                          <a:noFill/>
                        </a:ln>
                        <a:solidFill>
                          <a:srgbClr val="FF0000"/>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7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(5)1830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年頃</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3248</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1834</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306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1843</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3976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1830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63,540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1835</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(6)1870</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年頃</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3481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1872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359</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1872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4681</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1872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70,026</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a:t>
                      </a: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1872</a:t>
                      </a:r>
                      <a:r>
                        <a:rPr kumimoji="1"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年）</a:t>
                      </a:r>
                      <a:endParaRPr kumimoji="1" lang="ja-JP" altLang="en-US" sz="1800" b="0" i="0" u="none" strike="noStrike" cap="none" normalizeH="0" baseline="0" smtClean="0">
                        <a:ln>
                          <a:noFill/>
                        </a:ln>
                        <a:solidFill>
                          <a:schemeClr val="tx1"/>
                        </a:solidFill>
                        <a:effectLst/>
                        <a:latin typeface="Arial" pitchFamily="34" charset="0"/>
                        <a:ea typeface="ＭＳ 明朝" pitchFamily="17"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歴史の評価</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kumimoji="1" lang="ja-JP" altLang="en-US" sz="4000" dirty="0" smtClean="0"/>
              <a:t>明治政府が評価した江戸時代</a:t>
            </a:r>
            <a:endParaRPr kumimoji="1" lang="en-US" altLang="ja-JP" sz="4000" dirty="0" smtClean="0"/>
          </a:p>
          <a:p>
            <a:r>
              <a:rPr lang="ja-JP" altLang="en-US" sz="4000" dirty="0" smtClean="0"/>
              <a:t>マルキシズムが評価した江戸時代</a:t>
            </a:r>
            <a:endParaRPr lang="en-US" altLang="ja-JP" sz="4000" dirty="0" smtClean="0"/>
          </a:p>
          <a:p>
            <a:r>
              <a:rPr lang="ja-JP" altLang="en-US" sz="4000" dirty="0" smtClean="0"/>
              <a:t>敗戦後日本人が評価した明治政府　</a:t>
            </a:r>
            <a:endParaRPr lang="en-US" altLang="ja-JP" sz="4000" dirty="0" smtClean="0"/>
          </a:p>
          <a:p>
            <a:r>
              <a:rPr kumimoji="1" lang="ja-JP" altLang="en-US" sz="4000" dirty="0" smtClean="0"/>
              <a:t>人口減少時代になって評価した日本の経済成長政策</a:t>
            </a:r>
            <a:endParaRPr kumimoji="1" lang="en-US" altLang="ja-JP" sz="4000" dirty="0" smtClean="0"/>
          </a:p>
          <a:p>
            <a:r>
              <a:rPr lang="ja-JP" altLang="en-US" sz="4000" dirty="0" smtClean="0"/>
              <a:t>人口問題と土地政策、食糧確保政策</a:t>
            </a:r>
            <a:endParaRPr lang="en-US" altLang="ja-JP" sz="4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lstStyle/>
          <a:p>
            <a:r>
              <a:rPr lang="ja-JP" altLang="en-US" dirty="0" smtClean="0"/>
              <a:t>幕府の</a:t>
            </a:r>
            <a:r>
              <a:rPr kumimoji="1" lang="ja-JP" altLang="en-US" dirty="0" smtClean="0"/>
              <a:t>長州征討の失敗原因</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武力失敗　統治能力なしの証明</a:t>
            </a:r>
            <a:endParaRPr kumimoji="1" lang="en-US" altLang="ja-JP" dirty="0" smtClean="0"/>
          </a:p>
          <a:p>
            <a:r>
              <a:rPr lang="ja-JP" altLang="en-US" dirty="0" smtClean="0"/>
              <a:t>薩摩藩出兵拒否　大義なし</a:t>
            </a:r>
            <a:endParaRPr lang="en-US" altLang="ja-JP" dirty="0" smtClean="0"/>
          </a:p>
          <a:p>
            <a:r>
              <a:rPr kumimoji="1" lang="ja-JP" altLang="en-US" dirty="0" smtClean="0"/>
              <a:t>北九州小倉藩　幕府は何もしてくれなかった　</a:t>
            </a:r>
            <a:endParaRPr kumimoji="1" lang="en-US" altLang="ja-JP" dirty="0" smtClean="0"/>
          </a:p>
          <a:p>
            <a:r>
              <a:rPr lang="ja-JP" altLang="en-US" dirty="0" smtClean="0"/>
              <a:t>家茂死亡、老中小笠原が軍艦で離軍、幕府軍解散　小倉・長州の私闘化</a:t>
            </a:r>
            <a:endParaRPr lang="en-US" altLang="ja-JP" dirty="0" smtClean="0"/>
          </a:p>
          <a:p>
            <a:r>
              <a:rPr kumimoji="1" lang="ja-JP" altLang="en-US" dirty="0" smtClean="0"/>
              <a:t>関ヶ原では気を使う　御威光政治に変化</a:t>
            </a:r>
            <a:endParaRPr kumimoji="1" lang="ja-JP"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lstStyle/>
          <a:p>
            <a:r>
              <a:rPr kumimoji="1" lang="ja-JP" altLang="en-US" dirty="0" smtClean="0"/>
              <a:t>王政復古</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三百諸侯の挙国一致が幕末に成立したのはなぜか⇒⇒王政復古（徳川排除）⇔徳川・諸藩の合議制（多数派）</a:t>
            </a:r>
            <a:endParaRPr kumimoji="1" lang="en-US" altLang="ja-JP" dirty="0" smtClean="0"/>
          </a:p>
          <a:p>
            <a:r>
              <a:rPr kumimoji="1" lang="ja-JP" altLang="en-US" dirty="0" smtClean="0"/>
              <a:t>フランス革命（死者六十万人）に比して明治維新（三万人）と犠牲者少ない　西洋の侵略を警戒</a:t>
            </a:r>
            <a:endParaRPr kumimoji="1" lang="en-US" altLang="ja-JP" dirty="0" smtClean="0"/>
          </a:p>
          <a:p>
            <a:r>
              <a:rPr lang="ja-JP" altLang="en-US" dirty="0" smtClean="0"/>
              <a:t>徳川は大政奉還により行政権を握る思惑⇔クーデターしかない（岩倉具視、尾張・越前・土佐・薩摩）⇒王政復古の大号令</a:t>
            </a:r>
            <a:endParaRPr lang="en-US" altLang="ja-JP" dirty="0" smtClean="0"/>
          </a:p>
          <a:p>
            <a:r>
              <a:rPr kumimoji="1" lang="ja-JP" altLang="en-US" dirty="0" smtClean="0"/>
              <a:t>神武創業（身分の区別ない）「五箇条の御誓文」</a:t>
            </a:r>
            <a:endParaRPr kumimoji="1" lang="ja-JP"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98438"/>
            <a:ext cx="8713787" cy="1143000"/>
          </a:xfrm>
          <a:solidFill>
            <a:schemeClr val="bg2"/>
          </a:solidFill>
          <a:ln w="57150">
            <a:solidFill>
              <a:schemeClr val="tx1">
                <a:lumMod val="95000"/>
                <a:lumOff val="5000"/>
              </a:schemeClr>
            </a:solidFill>
          </a:ln>
        </p:spPr>
        <p:txBody>
          <a:bodyPr>
            <a:normAutofit fontScale="90000"/>
          </a:bodyPr>
          <a:lstStyle/>
          <a:p>
            <a:pPr>
              <a:defRPr/>
            </a:pPr>
            <a:r>
              <a:rPr lang="ja-JP" altLang="en-US" dirty="0" smtClean="0"/>
              <a:t>武力統治⇒（島原の乱）⇒法による統治</a:t>
            </a:r>
            <a:endParaRPr lang="ja-JP" altLang="en-US" dirty="0"/>
          </a:p>
        </p:txBody>
      </p:sp>
      <p:sp>
        <p:nvSpPr>
          <p:cNvPr id="3" name="コンテンツ プレースホルダ 2"/>
          <p:cNvSpPr>
            <a:spLocks noGrp="1"/>
          </p:cNvSpPr>
          <p:nvPr>
            <p:ph idx="1"/>
          </p:nvPr>
        </p:nvSpPr>
        <p:spPr>
          <a:xfrm>
            <a:off x="457200" y="1412875"/>
            <a:ext cx="8229600" cy="5257800"/>
          </a:xfrm>
        </p:spPr>
        <p:txBody>
          <a:bodyPr>
            <a:normAutofit fontScale="92500"/>
          </a:bodyPr>
          <a:lstStyle/>
          <a:p>
            <a:pPr>
              <a:defRPr/>
            </a:pPr>
            <a:r>
              <a:rPr lang="ja-JP" altLang="en-US" dirty="0" smtClean="0"/>
              <a:t>徳川初期に没収された領地は八百万石、恐怖政治により統治　なで斬り（一村ごと）</a:t>
            </a:r>
            <a:endParaRPr lang="en-US" altLang="ja-JP" dirty="0" smtClean="0"/>
          </a:p>
          <a:p>
            <a:pPr>
              <a:defRPr/>
            </a:pPr>
            <a:r>
              <a:rPr lang="ja-JP" altLang="en-US" dirty="0" smtClean="0"/>
              <a:t>戦国期から江戸初期は、「死」が日常化した時代</a:t>
            </a:r>
            <a:endParaRPr lang="en-US" altLang="ja-JP" dirty="0" smtClean="0"/>
          </a:p>
          <a:p>
            <a:pPr>
              <a:defRPr/>
            </a:pPr>
            <a:r>
              <a:rPr lang="en-US" altLang="ja-JP" dirty="0" smtClean="0"/>
              <a:t>『</a:t>
            </a:r>
            <a:r>
              <a:rPr lang="ja-JP" altLang="en-US" dirty="0" smtClean="0"/>
              <a:t>島原の乱</a:t>
            </a:r>
            <a:r>
              <a:rPr lang="en-US" altLang="ja-JP" dirty="0" smtClean="0"/>
              <a:t>』</a:t>
            </a:r>
            <a:r>
              <a:rPr lang="ja-JP" altLang="en-US" dirty="0" smtClean="0"/>
              <a:t>で、民衆を殺せば年貢を納める農民がいなくなることに気づく（</a:t>
            </a:r>
            <a:r>
              <a:rPr lang="ja-JP" altLang="en-US" dirty="0" smtClean="0">
                <a:solidFill>
                  <a:srgbClr val="FF0000"/>
                </a:solidFill>
              </a:rPr>
              <a:t>未開⇒文明</a:t>
            </a:r>
            <a:r>
              <a:rPr lang="ja-JP" altLang="en-US" dirty="0" smtClean="0"/>
              <a:t>）</a:t>
            </a:r>
            <a:endParaRPr lang="en-US" altLang="ja-JP" dirty="0" smtClean="0"/>
          </a:p>
          <a:p>
            <a:pPr>
              <a:defRPr/>
            </a:pPr>
            <a:r>
              <a:rPr lang="ja-JP" altLang="en-US" dirty="0" smtClean="0"/>
              <a:t>１万２千人の武士も死傷（足軽入れて百五十万人にしかいないなかで）、農民は三万人死亡</a:t>
            </a:r>
            <a:endParaRPr lang="en-US" altLang="ja-JP" dirty="0" smtClean="0"/>
          </a:p>
          <a:p>
            <a:pPr>
              <a:defRPr/>
            </a:pPr>
            <a:r>
              <a:rPr lang="ja-JP" altLang="en-US" dirty="0" smtClean="0"/>
              <a:t>綱吉時代「武家諸法度」・・文武忠孝、</a:t>
            </a:r>
            <a:r>
              <a:rPr lang="ja-JP" altLang="en-US" dirty="0" smtClean="0">
                <a:solidFill>
                  <a:srgbClr val="FF0000"/>
                </a:solidFill>
              </a:rPr>
              <a:t>生類憐みの令（弱者救済）</a:t>
            </a:r>
            <a:r>
              <a:rPr lang="ja-JP" altLang="en-US" dirty="0" smtClean="0"/>
              <a:t>　統治者としての自覚を高める</a:t>
            </a:r>
            <a:endParaRPr lang="en-US" altLang="ja-JP" dirty="0" smtClean="0"/>
          </a:p>
          <a:p>
            <a:pPr>
              <a:defRPr/>
            </a:pPr>
            <a:r>
              <a:rPr lang="ja-JP" altLang="en-US" dirty="0" smtClean="0"/>
              <a:t>鎌倉時代は殺人でも親告罪、江戸時代に変わる</a:t>
            </a:r>
            <a:endParaRPr lang="ja-JP"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normAutofit fontScale="90000"/>
          </a:bodyPr>
          <a:lstStyle/>
          <a:p>
            <a:pPr>
              <a:defRPr/>
            </a:pPr>
            <a:r>
              <a:rPr lang="ja-JP" altLang="en-US" dirty="0" smtClean="0"/>
              <a:t>宝永地震後低成長時代の構造転換</a:t>
            </a:r>
            <a:endParaRPr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a:bodyPr>
          <a:lstStyle/>
          <a:p>
            <a:pPr>
              <a:defRPr/>
            </a:pPr>
            <a:r>
              <a:rPr lang="ja-JP" altLang="en-US" dirty="0" smtClean="0"/>
              <a:t>江戸初期⇒元禄（百年間）　　　　　　　　　　　　　耕地面積二倍、人口</a:t>
            </a:r>
            <a:r>
              <a:rPr lang="en-US" altLang="ja-JP" dirty="0" smtClean="0"/>
              <a:t>1200</a:t>
            </a:r>
            <a:r>
              <a:rPr lang="ja-JP" altLang="en-US" dirty="0" smtClean="0"/>
              <a:t>万人→</a:t>
            </a:r>
            <a:r>
              <a:rPr lang="en-US" altLang="ja-JP" dirty="0" smtClean="0"/>
              <a:t>3000</a:t>
            </a:r>
            <a:r>
              <a:rPr lang="ja-JP" altLang="en-US" dirty="0" smtClean="0"/>
              <a:t>万人</a:t>
            </a:r>
            <a:endParaRPr lang="en-US" altLang="ja-JP" dirty="0" smtClean="0"/>
          </a:p>
          <a:p>
            <a:pPr>
              <a:defRPr/>
            </a:pPr>
            <a:r>
              <a:rPr lang="ja-JP" altLang="en-US" dirty="0" smtClean="0"/>
              <a:t>戦国期は領地を奪って拡大、江戸時代は領地拡大は新田開発</a:t>
            </a:r>
            <a:r>
              <a:rPr lang="en-US" altLang="ja-JP" b="1" dirty="0" smtClean="0">
                <a:solidFill>
                  <a:srgbClr val="FF0000"/>
                </a:solidFill>
              </a:rPr>
              <a:t>【</a:t>
            </a:r>
            <a:r>
              <a:rPr lang="ja-JP" altLang="en-US" b="1" dirty="0" smtClean="0">
                <a:solidFill>
                  <a:srgbClr val="FF0000"/>
                </a:solidFill>
              </a:rPr>
              <a:t>環境破壊時代</a:t>
            </a:r>
            <a:r>
              <a:rPr lang="en-US" altLang="ja-JP" b="1" dirty="0" smtClean="0">
                <a:solidFill>
                  <a:srgbClr val="FF0000"/>
                </a:solidFill>
              </a:rPr>
              <a:t>】</a:t>
            </a:r>
          </a:p>
          <a:p>
            <a:pPr>
              <a:defRPr/>
            </a:pPr>
            <a:r>
              <a:rPr lang="ja-JP" altLang="en-US" dirty="0" smtClean="0"/>
              <a:t>大名の贅沢最初の百年間、金箔、参勤交代</a:t>
            </a:r>
            <a:endParaRPr lang="en-US" altLang="ja-JP" dirty="0" smtClean="0"/>
          </a:p>
          <a:p>
            <a:pPr>
              <a:defRPr/>
            </a:pPr>
            <a:r>
              <a:rPr lang="ja-JP" altLang="en-US" dirty="0" smtClean="0"/>
              <a:t>宝永四年地震後　新田開発減少　低成長時代</a:t>
            </a:r>
            <a:endParaRPr lang="en-US" altLang="ja-JP" dirty="0" smtClean="0"/>
          </a:p>
          <a:p>
            <a:pPr>
              <a:defRPr/>
            </a:pPr>
            <a:r>
              <a:rPr lang="en-US" altLang="ja-JP" dirty="0" smtClean="0"/>
              <a:t>『</a:t>
            </a:r>
            <a:r>
              <a:rPr lang="ja-JP" altLang="en-US" dirty="0" smtClean="0"/>
              <a:t>農事遺書</a:t>
            </a:r>
            <a:r>
              <a:rPr lang="en-US" altLang="ja-JP" dirty="0" smtClean="0"/>
              <a:t>』</a:t>
            </a:r>
            <a:r>
              <a:rPr lang="ja-JP" altLang="en-US" dirty="0" smtClean="0"/>
              <a:t>　鹿野邦夫・富子　さかのぼり日本史</a:t>
            </a:r>
            <a:r>
              <a:rPr lang="en-US" altLang="ja-JP" dirty="0" smtClean="0"/>
              <a:t>2011</a:t>
            </a:r>
            <a:r>
              <a:rPr lang="ja-JP" altLang="en-US" dirty="0" smtClean="0"/>
              <a:t>年放映　工夫次第で生産量増加思想</a:t>
            </a:r>
            <a:endParaRPr lang="en-US" altLang="ja-JP" dirty="0" smtClean="0"/>
          </a:p>
          <a:p>
            <a:pPr>
              <a:defRPr/>
            </a:pPr>
            <a:r>
              <a:rPr lang="ja-JP" altLang="en-US" dirty="0" smtClean="0"/>
              <a:t>油粕使用、収穫高倍増　農村の教育普及寺子屋　出版点数増加</a:t>
            </a:r>
            <a:endParaRPr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１９４９年　人口問題審議会</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産児</a:t>
            </a:r>
            <a:r>
              <a:rPr kumimoji="1" lang="ja-JP" altLang="en-US" dirty="0" smtClean="0"/>
              <a:t>調整の普及を提言</a:t>
            </a:r>
            <a:endParaRPr kumimoji="1" lang="en-US" altLang="ja-JP" dirty="0" smtClean="0"/>
          </a:p>
          <a:p>
            <a:r>
              <a:rPr lang="ja-JP" altLang="en-US" dirty="0" smtClean="0"/>
              <a:t>過剰人口問題解決の為、戦前は否定されていた</a:t>
            </a:r>
            <a:r>
              <a:rPr lang="ja-JP" altLang="en-US" sz="4000" b="1" dirty="0" smtClean="0">
                <a:solidFill>
                  <a:srgbClr val="FF0000"/>
                </a:solidFill>
              </a:rPr>
              <a:t>産児制限の実行が推奨</a:t>
            </a:r>
            <a:r>
              <a:rPr lang="ja-JP" altLang="en-US" dirty="0" smtClean="0"/>
              <a:t>される一方、あらためて重化学工業化に重点を置く商工主義的人口政策論が唱えられた</a:t>
            </a:r>
            <a:endParaRPr lang="en-US" altLang="ja-JP" dirty="0" smtClean="0"/>
          </a:p>
          <a:p>
            <a:r>
              <a:rPr kumimoji="1" lang="ja-JP" altLang="en-US" dirty="0" smtClean="0"/>
              <a:t>人口問題から見た場合、１９５０年代までの「戦後」社会は、総力戦体制以前の「戦前」社会との連続性が際立っていた</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57150">
            <a:solidFill>
              <a:schemeClr val="tx1">
                <a:lumMod val="95000"/>
                <a:lumOff val="5000"/>
              </a:schemeClr>
            </a:solidFill>
          </a:ln>
        </p:spPr>
        <p:txBody>
          <a:bodyPr>
            <a:normAutofit/>
          </a:bodyPr>
          <a:lstStyle/>
          <a:p>
            <a:pPr>
              <a:defRPr/>
            </a:pPr>
            <a:r>
              <a:rPr lang="ja-JP" altLang="en-US" dirty="0" smtClean="0"/>
              <a:t>民を守る政治の発生　天明の飢饉</a:t>
            </a:r>
            <a:endParaRPr lang="ja-JP" altLang="en-US" dirty="0"/>
          </a:p>
        </p:txBody>
      </p:sp>
      <p:sp>
        <p:nvSpPr>
          <p:cNvPr id="3" name="コンテンツ プレースホルダ 2"/>
          <p:cNvSpPr>
            <a:spLocks noGrp="1"/>
          </p:cNvSpPr>
          <p:nvPr>
            <p:ph idx="1"/>
          </p:nvPr>
        </p:nvSpPr>
        <p:spPr>
          <a:xfrm>
            <a:off x="35496" y="1600200"/>
            <a:ext cx="9145016" cy="5257800"/>
          </a:xfrm>
        </p:spPr>
        <p:txBody>
          <a:bodyPr>
            <a:normAutofit lnSpcReduction="10000"/>
          </a:bodyPr>
          <a:lstStyle/>
          <a:p>
            <a:pPr>
              <a:defRPr/>
            </a:pPr>
            <a:r>
              <a:rPr lang="ja-JP" altLang="en-US" dirty="0" smtClean="0"/>
              <a:t>天明三年（</a:t>
            </a:r>
            <a:r>
              <a:rPr lang="en-US" altLang="ja-JP" dirty="0" smtClean="0"/>
              <a:t>1783</a:t>
            </a:r>
            <a:r>
              <a:rPr lang="ja-JP" altLang="en-US" dirty="0" smtClean="0"/>
              <a:t>年）浅間山大噴火、各地の大飢饉百万人の餓死　　戦国時代よりひどい</a:t>
            </a:r>
            <a:endParaRPr lang="en-US" altLang="ja-JP" dirty="0" smtClean="0"/>
          </a:p>
          <a:p>
            <a:pPr>
              <a:defRPr/>
            </a:pPr>
            <a:r>
              <a:rPr lang="ja-JP" altLang="en-US" dirty="0" smtClean="0"/>
              <a:t>軍事政権として発足、政府に民を救うという発想はない（大家・地主の発想）時代であったが、福祉をしないと年貢がとれない</a:t>
            </a:r>
            <a:endParaRPr lang="en-US" altLang="ja-JP" dirty="0" smtClean="0"/>
          </a:p>
          <a:p>
            <a:pPr>
              <a:defRPr/>
            </a:pPr>
            <a:r>
              <a:rPr lang="ja-JP" altLang="en-US" dirty="0" smtClean="0"/>
              <a:t>人口密度の高い日本で、松平定信が福祉を行う政権へと変化「三年の貯蔵がなければ国にあらず」　</a:t>
            </a:r>
            <a:endParaRPr lang="en-US" altLang="ja-JP" dirty="0" smtClean="0"/>
          </a:p>
          <a:p>
            <a:pPr>
              <a:defRPr/>
            </a:pPr>
            <a:r>
              <a:rPr lang="ja-JP" altLang="en-US" dirty="0" smtClean="0"/>
              <a:t>各地に名代官が生まれる（世襲⇒能力）、転勤せず、長期に任地に留まる</a:t>
            </a:r>
            <a:endParaRPr lang="en-US" altLang="ja-JP" dirty="0" smtClean="0"/>
          </a:p>
          <a:p>
            <a:pPr>
              <a:defRPr/>
            </a:pPr>
            <a:r>
              <a:rPr lang="ja-JP" altLang="en-US" dirty="0" smtClean="0"/>
              <a:t>人口増加策　間引き禁止、養育手当支給</a:t>
            </a:r>
            <a:endParaRPr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88840"/>
            <a:ext cx="8229600" cy="3384376"/>
          </a:xfrm>
          <a:ln>
            <a:solidFill>
              <a:schemeClr val="accent1"/>
            </a:solidFill>
          </a:ln>
        </p:spPr>
        <p:txBody>
          <a:bodyPr>
            <a:normAutofit/>
          </a:bodyPr>
          <a:lstStyle/>
          <a:p>
            <a:r>
              <a:rPr kumimoji="1" lang="ja-JP" altLang="en-US" dirty="0" smtClean="0"/>
              <a:t>江戸時代のイメージの変化</a:t>
            </a:r>
            <a:r>
              <a:rPr kumimoji="1" lang="en-US" altLang="ja-JP" dirty="0" smtClean="0"/>
              <a:t/>
            </a:r>
            <a:br>
              <a:rPr kumimoji="1" lang="en-US" altLang="ja-JP" dirty="0" smtClean="0"/>
            </a:br>
            <a:r>
              <a:rPr lang="en-US" altLang="ja-JP" dirty="0" smtClean="0"/>
              <a:t/>
            </a:r>
            <a:br>
              <a:rPr lang="en-US" altLang="ja-JP" dirty="0" smtClean="0"/>
            </a:br>
            <a:r>
              <a:rPr lang="ja-JP" altLang="en-US" dirty="0" smtClean="0"/>
              <a:t>現代のイメージにも影響</a:t>
            </a: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dirty="0" smtClean="0"/>
              <a:t>『</a:t>
            </a:r>
            <a:r>
              <a:rPr lang="ja-JP" altLang="ja-JP" dirty="0" smtClean="0"/>
              <a:t>百姓の江戸時代</a:t>
            </a:r>
            <a:r>
              <a:rPr lang="en-US" altLang="ja-JP" dirty="0" smtClean="0"/>
              <a:t>』</a:t>
            </a:r>
            <a:br>
              <a:rPr lang="en-US" altLang="ja-JP" dirty="0" smtClean="0"/>
            </a:br>
            <a:r>
              <a:rPr lang="en-US" altLang="ja-JP" dirty="0" smtClean="0"/>
              <a:t>  </a:t>
            </a:r>
            <a:r>
              <a:rPr lang="ja-JP" altLang="en-US" dirty="0" smtClean="0"/>
              <a:t>ちくま新書　</a:t>
            </a:r>
            <a:r>
              <a:rPr lang="ja-JP" altLang="ja-JP" dirty="0" smtClean="0"/>
              <a:t>田 中 圭 一</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「日本近世史」の通説</a:t>
            </a:r>
            <a:r>
              <a:rPr lang="ja-JP" altLang="en-US" dirty="0" smtClean="0"/>
              <a:t>（</a:t>
            </a:r>
            <a:r>
              <a:rPr lang="ja-JP" altLang="ja-JP" b="1" dirty="0" smtClean="0"/>
              <a:t>幕藩体制論</a:t>
            </a:r>
            <a:r>
              <a:rPr lang="ja-JP" altLang="en-US" dirty="0" smtClean="0"/>
              <a:t>）は、</a:t>
            </a:r>
            <a:r>
              <a:rPr lang="ja-JP" altLang="ja-JP" dirty="0" smtClean="0"/>
              <a:t>江戸時代の生産社会の変化の実態を視野に入れず、中世封建社会に対し、きびしい近世封建社会として独立</a:t>
            </a:r>
            <a:r>
              <a:rPr lang="ja-JP" altLang="en-US" dirty="0" smtClean="0"/>
              <a:t>させた</a:t>
            </a:r>
            <a:endParaRPr lang="en-US" altLang="ja-JP" dirty="0" smtClean="0"/>
          </a:p>
          <a:p>
            <a:r>
              <a:rPr lang="ja-JP" altLang="ja-JP" dirty="0" smtClean="0"/>
              <a:t>「</a:t>
            </a:r>
            <a:r>
              <a:rPr lang="ja-JP" altLang="ja-JP" b="1" dirty="0" smtClean="0"/>
              <a:t>ヨーロッパに追いつき追いこせ</a:t>
            </a:r>
            <a:r>
              <a:rPr lang="ja-JP" altLang="ja-JP" dirty="0" smtClean="0"/>
              <a:t>」、</a:t>
            </a:r>
            <a:r>
              <a:rPr lang="ja-JP" altLang="ja-JP" b="1" dirty="0" smtClean="0"/>
              <a:t>江戸時代はいまわしい停滞 の時代</a:t>
            </a:r>
            <a:r>
              <a:rPr lang="ja-JP" altLang="ja-JP" dirty="0" smtClean="0"/>
              <a:t>、</a:t>
            </a:r>
            <a:r>
              <a:rPr lang="ja-JP" altLang="ja-JP" b="1" dirty="0" smtClean="0"/>
              <a:t>完壁な封建社会</a:t>
            </a:r>
            <a:endParaRPr lang="en-US" altLang="ja-JP" b="1" dirty="0" smtClean="0"/>
          </a:p>
          <a:p>
            <a:r>
              <a:rPr lang="ja-JP" altLang="ja-JP" b="1" dirty="0" smtClean="0"/>
              <a:t>封建支配者が暴力的・強制的</a:t>
            </a:r>
            <a:r>
              <a:rPr lang="ja-JP" altLang="ja-JP" dirty="0" smtClean="0"/>
              <a:t>、</a:t>
            </a:r>
            <a:r>
              <a:rPr lang="ja-JP" altLang="ja-JP" b="1" dirty="0" smtClean="0"/>
              <a:t>庶民はその暴政 のもと、悪法に苦 しみ、</a:t>
            </a:r>
            <a:r>
              <a:rPr lang="ja-JP" altLang="ja-JP" dirty="0" smtClean="0"/>
              <a:t>ときには法に反抗しながら</a:t>
            </a:r>
            <a:r>
              <a:rPr lang="ja-JP" altLang="ja-JP" b="1" dirty="0" smtClean="0"/>
              <a:t>二百七十年を経過</a:t>
            </a:r>
            <a:r>
              <a:rPr lang="ja-JP" altLang="ja-JP" dirty="0" smtClean="0"/>
              <a:t> </a:t>
            </a:r>
          </a:p>
          <a:p>
            <a:endParaRPr kumimoji="1" lang="ja-JP"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a:ln w="28575">
            <a:solidFill>
              <a:schemeClr val="tx1"/>
            </a:solidFill>
          </a:ln>
        </p:spPr>
        <p:txBody>
          <a:bodyPr/>
          <a:lstStyle/>
          <a:p>
            <a:r>
              <a:rPr lang="ja-JP" altLang="en-US" dirty="0" smtClean="0"/>
              <a:t>江戸時代の</a:t>
            </a:r>
            <a:r>
              <a:rPr lang="ja-JP" altLang="ja-JP" dirty="0" smtClean="0"/>
              <a:t>百姓は元気</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力を合わせて耕地をひらき、広い屋敷と家をもち、大きな寺院を建てている。</a:t>
            </a:r>
            <a:endParaRPr lang="en-US" altLang="ja-JP" dirty="0" smtClean="0"/>
          </a:p>
          <a:p>
            <a:r>
              <a:rPr lang="ja-JP" altLang="ja-JP" dirty="0" smtClean="0"/>
              <a:t>百姓 の子弟の多くは字を読み算をし、諸国を旅 した者も多い。</a:t>
            </a:r>
            <a:endParaRPr lang="en-US" altLang="ja-JP" dirty="0" smtClean="0"/>
          </a:p>
          <a:p>
            <a:r>
              <a:rPr lang="ja-JP" altLang="ja-JP" dirty="0" smtClean="0"/>
              <a:t>日頃の組食は貧しさだけが理由ではない。それは生活の信条なのである。</a:t>
            </a:r>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地主と小作（田中）</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ja-JP" dirty="0" smtClean="0"/>
              <a:t>地主が生まれるということは対極に小作人が成立することであったが、地主と小作人の関係は</a:t>
            </a:r>
            <a:r>
              <a:rPr lang="ja-JP" altLang="ja-JP" dirty="0" smtClean="0">
                <a:solidFill>
                  <a:srgbClr val="FF0000"/>
                </a:solidFill>
              </a:rPr>
              <a:t>経済的な力関係</a:t>
            </a:r>
            <a:r>
              <a:rPr lang="ja-JP" altLang="ja-JP" dirty="0" smtClean="0"/>
              <a:t>であって、それはもはや</a:t>
            </a:r>
            <a:r>
              <a:rPr lang="ja-JP" altLang="ja-JP" dirty="0" smtClean="0">
                <a:solidFill>
                  <a:srgbClr val="FF0000"/>
                </a:solidFill>
              </a:rPr>
              <a:t>身分で説明すべきものではない</a:t>
            </a:r>
            <a:r>
              <a:rPr lang="ja-JP" altLang="ja-JP" dirty="0" smtClean="0"/>
              <a:t>。</a:t>
            </a:r>
          </a:p>
          <a:p>
            <a:r>
              <a:rPr lang="ja-JP" altLang="ja-JP" b="1" dirty="0" smtClean="0"/>
              <a:t>江戸時代は封建社会ではなく、工業化以前の</a:t>
            </a:r>
            <a:r>
              <a:rPr lang="ja-JP" altLang="ja-JP" dirty="0" smtClean="0"/>
              <a:t>前期資本主義社会</a:t>
            </a:r>
          </a:p>
          <a:p>
            <a:r>
              <a:rPr lang="ja-JP" altLang="ja-JP" dirty="0" smtClean="0"/>
              <a:t>農民は土地に縛り つけられ、領主裁判に服する、という ヨー ロッパの農奴社会特有のきめごとも江戸時代の日本にはあてはまらない。自らの自治で村を運営 し、寄合 で村提を定め、それに従って生活しているのである。</a:t>
            </a:r>
          </a:p>
          <a:p>
            <a:endParaRPr kumimoji="1" lang="ja-JP"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48680"/>
            <a:ext cx="8229600" cy="5577483"/>
          </a:xfrm>
        </p:spPr>
        <p:txBody>
          <a:bodyPr>
            <a:normAutofit/>
          </a:bodyPr>
          <a:lstStyle/>
          <a:p>
            <a:r>
              <a:rPr lang="ja-JP" altLang="ja-JP" b="1" dirty="0" smtClean="0"/>
              <a:t>検地が百姓の土地所有を確認</a:t>
            </a:r>
            <a:endParaRPr lang="en-US" altLang="ja-JP" b="1" dirty="0" smtClean="0"/>
          </a:p>
          <a:p>
            <a:r>
              <a:rPr lang="ja-JP" altLang="ja-JP" dirty="0" smtClean="0">
                <a:solidFill>
                  <a:srgbClr val="FF0000"/>
                </a:solidFill>
              </a:rPr>
              <a:t>江戸時代とは、身分関係にかえて経済関係が秩序をつくった時代</a:t>
            </a:r>
          </a:p>
          <a:p>
            <a:r>
              <a:rPr lang="ja-JP" altLang="ja-JP" dirty="0" smtClean="0"/>
              <a:t>家族制度という のは、江戸時代の村が一つの家族によって一つの生産単位として存在 したことを指している、と考えるのがもっとも正確な解答</a:t>
            </a:r>
            <a:endParaRPr lang="en-US" altLang="ja-JP" dirty="0" smtClean="0"/>
          </a:p>
          <a:p>
            <a:r>
              <a:rPr lang="ja-JP" altLang="ja-JP" b="1" dirty="0" smtClean="0"/>
              <a:t>家族はすでに江戸時代の農村のように生産の単位ではなく、 せいぜい消費の単位でしかなくなってきているのである</a:t>
            </a:r>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1080120"/>
          </a:xfrm>
          <a:ln w="28575">
            <a:solidFill>
              <a:schemeClr val="tx1"/>
            </a:solidFill>
          </a:ln>
        </p:spPr>
        <p:txBody>
          <a:bodyPr>
            <a:normAutofit/>
          </a:bodyPr>
          <a:lstStyle/>
          <a:p>
            <a:r>
              <a:rPr lang="ja-JP" altLang="ja-JP" sz="3600" b="1" dirty="0" smtClean="0"/>
              <a:t>農村</a:t>
            </a:r>
            <a:r>
              <a:rPr lang="ja-JP" altLang="en-US" sz="3600" b="1" dirty="0" smtClean="0"/>
              <a:t>は</a:t>
            </a:r>
            <a:r>
              <a:rPr lang="ja-JP" altLang="ja-JP" sz="3600" dirty="0" smtClean="0"/>
              <a:t>本当に自給自足社会だったのか？</a:t>
            </a:r>
            <a:endParaRPr kumimoji="1" lang="ja-JP" altLang="en-US" sz="3600" dirty="0"/>
          </a:p>
        </p:txBody>
      </p:sp>
      <p:sp>
        <p:nvSpPr>
          <p:cNvPr id="3" name="コンテンツ プレースホルダ 2"/>
          <p:cNvSpPr>
            <a:spLocks noGrp="1"/>
          </p:cNvSpPr>
          <p:nvPr>
            <p:ph idx="1"/>
          </p:nvPr>
        </p:nvSpPr>
        <p:spPr>
          <a:xfrm>
            <a:off x="457200" y="1268760"/>
            <a:ext cx="8229600" cy="5861248"/>
          </a:xfrm>
        </p:spPr>
        <p:txBody>
          <a:bodyPr>
            <a:normAutofit/>
          </a:bodyPr>
          <a:lstStyle/>
          <a:p>
            <a:r>
              <a:rPr lang="ja-JP" altLang="ja-JP" b="1" dirty="0" smtClean="0">
                <a:solidFill>
                  <a:srgbClr val="FF0000"/>
                </a:solidFill>
              </a:rPr>
              <a:t>年責だけが米納</a:t>
            </a:r>
            <a:r>
              <a:rPr lang="ja-JP" altLang="en-US" b="1" dirty="0" smtClean="0">
                <a:solidFill>
                  <a:srgbClr val="FF0000"/>
                </a:solidFill>
              </a:rPr>
              <a:t>。</a:t>
            </a:r>
            <a:r>
              <a:rPr lang="ja-JP" altLang="ja-JP" b="1" dirty="0" smtClean="0">
                <a:solidFill>
                  <a:srgbClr val="FF0000"/>
                </a:solidFill>
              </a:rPr>
              <a:t>商品流通はすべて貨幣</a:t>
            </a:r>
            <a:r>
              <a:rPr lang="ja-JP" altLang="en-US" b="1" dirty="0" smtClean="0">
                <a:solidFill>
                  <a:srgbClr val="FF0000"/>
                </a:solidFill>
              </a:rPr>
              <a:t>、</a:t>
            </a:r>
            <a:r>
              <a:rPr lang="ja-JP" altLang="ja-JP" dirty="0" smtClean="0"/>
              <a:t>農村で最初から商品生産</a:t>
            </a:r>
            <a:r>
              <a:rPr lang="ja-JP" altLang="en-US" dirty="0" smtClean="0"/>
              <a:t>実施</a:t>
            </a:r>
            <a:endParaRPr lang="ja-JP" altLang="ja-JP" dirty="0" smtClean="0"/>
          </a:p>
          <a:p>
            <a:r>
              <a:rPr lang="ja-JP" altLang="ja-JP" dirty="0" smtClean="0"/>
              <a:t>中世も、農民 は米</a:t>
            </a:r>
            <a:r>
              <a:rPr lang="ja-JP" altLang="en-US" dirty="0" smtClean="0"/>
              <a:t>、</a:t>
            </a:r>
            <a:r>
              <a:rPr lang="ja-JP" altLang="ja-JP" dirty="0" smtClean="0"/>
              <a:t>粟</a:t>
            </a:r>
            <a:r>
              <a:rPr lang="ja-JP" altLang="en-US" dirty="0" smtClean="0"/>
              <a:t>、</a:t>
            </a:r>
            <a:r>
              <a:rPr lang="ja-JP" altLang="ja-JP" dirty="0" smtClean="0"/>
              <a:t>麦だけ</a:t>
            </a:r>
            <a:r>
              <a:rPr lang="ja-JP" altLang="en-US" dirty="0" smtClean="0"/>
              <a:t>の生産ではなかったが、</a:t>
            </a:r>
            <a:r>
              <a:rPr lang="ja-JP" altLang="ja-JP" dirty="0" smtClean="0"/>
              <a:t>江戸時代に、まったく新 しい商品農業の時代</a:t>
            </a:r>
            <a:endParaRPr lang="en-US" altLang="ja-JP" dirty="0" smtClean="0"/>
          </a:p>
          <a:p>
            <a:r>
              <a:rPr lang="ja-JP" altLang="ja-JP" dirty="0" smtClean="0"/>
              <a:t>鉱山町や城下町が</a:t>
            </a:r>
            <a:r>
              <a:rPr lang="ja-JP" altLang="en-US" dirty="0" smtClean="0"/>
              <a:t>発生し</a:t>
            </a:r>
            <a:r>
              <a:rPr lang="ja-JP" altLang="ja-JP" dirty="0" smtClean="0"/>
              <a:t>生活物資供給地に</a:t>
            </a:r>
            <a:endParaRPr lang="en-US" altLang="ja-JP" dirty="0" smtClean="0"/>
          </a:p>
          <a:p>
            <a:r>
              <a:rPr lang="ja-JP" altLang="en-US" dirty="0" smtClean="0"/>
              <a:t>従来の考え　</a:t>
            </a:r>
            <a:r>
              <a:rPr lang="ja-JP" altLang="ja-JP" dirty="0" smtClean="0"/>
              <a:t>江戸期の商品農業は領主の年貢米の販売にはじまるとし</a:t>
            </a:r>
            <a:r>
              <a:rPr lang="ja-JP" altLang="en-US" dirty="0" smtClean="0"/>
              <a:t>、</a:t>
            </a:r>
            <a:r>
              <a:rPr lang="ja-JP" altLang="ja-JP" dirty="0" smtClean="0"/>
              <a:t>その発展形態として廻船業 がおこり、しだいに百姓の余剰物資を市場に運び出した</a:t>
            </a:r>
            <a:r>
              <a:rPr lang="ja-JP" altLang="en-US" dirty="0" smtClean="0"/>
              <a:t>と</a:t>
            </a:r>
            <a:r>
              <a:rPr lang="ja-JP" altLang="ja-JP" dirty="0" smtClean="0"/>
              <a:t>考えてきた</a:t>
            </a:r>
            <a:r>
              <a:rPr lang="en-US" altLang="ja-JP" dirty="0" smtClean="0"/>
              <a:t> </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lnSpcReduction="10000"/>
          </a:bodyPr>
          <a:lstStyle/>
          <a:p>
            <a:r>
              <a:rPr lang="ja-JP" altLang="ja-JP" b="1" dirty="0" smtClean="0"/>
              <a:t>「農民の余剰」</a:t>
            </a:r>
            <a:r>
              <a:rPr lang="ja-JP" altLang="ja-JP" dirty="0" smtClean="0"/>
              <a:t>は、</a:t>
            </a:r>
            <a:r>
              <a:rPr lang="ja-JP" altLang="ja-JP" b="1" dirty="0" smtClean="0"/>
              <a:t>最初に自給</a:t>
            </a:r>
            <a:r>
              <a:rPr lang="ja-JP" altLang="ja-JP" dirty="0" smtClean="0"/>
              <a:t> があって、そこから余ったものが商品になった、ということを前提</a:t>
            </a:r>
            <a:endParaRPr lang="en-US" altLang="ja-JP" dirty="0" smtClean="0"/>
          </a:p>
          <a:p>
            <a:r>
              <a:rPr lang="ja-JP" altLang="ja-JP" dirty="0" smtClean="0"/>
              <a:t>その土地に何をつくって販売したら一番得策であるかを考え て、生産</a:t>
            </a:r>
            <a:endParaRPr lang="en-US" altLang="ja-JP" dirty="0" smtClean="0"/>
          </a:p>
          <a:p>
            <a:r>
              <a:rPr lang="ja-JP" altLang="ja-JP" dirty="0" smtClean="0"/>
              <a:t>蚕を飼うか、たばこをつくるかは農民が選択。</a:t>
            </a:r>
            <a:r>
              <a:rPr lang="ja-JP" altLang="ja-JP" b="1" dirty="0" smtClean="0"/>
              <a:t>最初から商品生産</a:t>
            </a:r>
            <a:r>
              <a:rPr lang="ja-JP" altLang="ja-JP" dirty="0" smtClean="0"/>
              <a:t>。十八世紀になって商品生産と書くの は、それまでを自給社会ととらえるから</a:t>
            </a:r>
          </a:p>
          <a:p>
            <a:r>
              <a:rPr lang="en-US" altLang="ja-JP" dirty="0" smtClean="0"/>
              <a:t> </a:t>
            </a:r>
            <a:r>
              <a:rPr lang="ja-JP" altLang="ja-JP" dirty="0" smtClean="0"/>
              <a:t>米や麦など主穀生産が基本 にあ</a:t>
            </a:r>
            <a:r>
              <a:rPr lang="ja-JP" altLang="en-US" dirty="0" smtClean="0"/>
              <a:t>り</a:t>
            </a:r>
            <a:r>
              <a:rPr lang="ja-JP" altLang="ja-JP" dirty="0" smtClean="0"/>
              <a:t>、 それだけではやっていけない人たちが生活を補うために商品生産を開始、と思っていた。</a:t>
            </a:r>
            <a:r>
              <a:rPr lang="ja-JP" altLang="ja-JP" b="1" dirty="0" smtClean="0"/>
              <a:t>閉鎖的な自給自足論は</a:t>
            </a:r>
            <a:r>
              <a:rPr lang="ja-JP" altLang="ja-JP" dirty="0" smtClean="0"/>
              <a:t>根底からあやまっている。</a:t>
            </a:r>
          </a:p>
          <a:p>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幕府は土・農・工・商と称 して村に住む人々を農民として一括りにしてとらえるが、実態としての農民は、農業を経営 しながら他方で鍛冶をしたり、馬で運送業に従事し たりするのである。そう いう意味 で</a:t>
            </a:r>
            <a:r>
              <a:rPr lang="ja-JP" altLang="ja-JP" b="1" dirty="0" smtClean="0"/>
              <a:t>江戸時代は百姓の時代</a:t>
            </a:r>
            <a:r>
              <a:rPr lang="ja-JP" altLang="ja-JP" dirty="0" smtClean="0"/>
              <a:t>。この構造は現代にまで及んだ。</a:t>
            </a:r>
          </a:p>
          <a:p>
            <a:r>
              <a:rPr lang="ja-JP" altLang="ja-JP" dirty="0" smtClean="0"/>
              <a:t>さらに重要な ことは、最初から田畑 をま </a:t>
            </a:r>
            <a:r>
              <a:rPr lang="ja-JP" altLang="ja-JP" dirty="0" err="1" smtClean="0"/>
              <a:t>っ</a:t>
            </a:r>
            <a:r>
              <a:rPr lang="ja-JP" altLang="ja-JP" dirty="0" smtClean="0"/>
              <a:t>たくもたな </a:t>
            </a:r>
            <a:r>
              <a:rPr lang="ja-JP" altLang="ja-JP" dirty="0" err="1" smtClean="0"/>
              <a:t>い</a:t>
            </a:r>
            <a:r>
              <a:rPr lang="ja-JP" altLang="ja-JP" dirty="0" smtClean="0"/>
              <a:t>無向 の百姓が成立した ことがある。無高の百姓といえば、自分の所有する田畑を貧しさのために売った百姓だと考えている。それは基本からまちが っている</a:t>
            </a:r>
          </a:p>
          <a:p>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a:ln>
            <a:solidFill>
              <a:schemeClr val="tx1">
                <a:lumMod val="95000"/>
                <a:lumOff val="5000"/>
              </a:schemeClr>
            </a:solidFill>
          </a:ln>
        </p:spPr>
        <p:txBody>
          <a:bodyPr/>
          <a:lstStyle/>
          <a:p>
            <a:r>
              <a:rPr lang="ja-JP" altLang="ja-JP" b="1" dirty="0" smtClean="0"/>
              <a:t>村の住人は農民ではなく百姓</a:t>
            </a:r>
            <a:endParaRPr kumimoji="1" lang="ja-JP" altLang="en-US" dirty="0"/>
          </a:p>
        </p:txBody>
      </p:sp>
      <p:sp>
        <p:nvSpPr>
          <p:cNvPr id="3" name="コンテンツ プレースホルダ 2"/>
          <p:cNvSpPr>
            <a:spLocks noGrp="1"/>
          </p:cNvSpPr>
          <p:nvPr>
            <p:ph idx="1"/>
          </p:nvPr>
        </p:nvSpPr>
        <p:spPr>
          <a:xfrm>
            <a:off x="457200" y="1412776"/>
            <a:ext cx="8229600" cy="5445224"/>
          </a:xfrm>
        </p:spPr>
        <p:txBody>
          <a:bodyPr>
            <a:noAutofit/>
          </a:bodyPr>
          <a:lstStyle/>
          <a:p>
            <a:r>
              <a:rPr lang="ja-JP" altLang="en-US" sz="2800" b="1" dirty="0" smtClean="0"/>
              <a:t>従来、</a:t>
            </a:r>
            <a:r>
              <a:rPr lang="ja-JP" altLang="ja-JP" sz="2800" b="1" dirty="0" smtClean="0"/>
              <a:t>無高百姓の出現を村の分解と位置付け</a:t>
            </a:r>
            <a:endParaRPr lang="ja-JP" altLang="ja-JP" sz="2800" dirty="0" smtClean="0"/>
          </a:p>
          <a:p>
            <a:r>
              <a:rPr lang="ja-JP" altLang="ja-JP" sz="2800" dirty="0" smtClean="0"/>
              <a:t>事実は</a:t>
            </a:r>
            <a:r>
              <a:rPr lang="ja-JP" altLang="en-US" sz="2800" dirty="0" smtClean="0"/>
              <a:t>違う</a:t>
            </a:r>
            <a:r>
              <a:rPr lang="ja-JP" altLang="ja-JP" sz="2800" dirty="0" smtClean="0"/>
              <a:t>。土地を売って無高になったのではなく、 最初から農業以外の仕事に従事するため分家</a:t>
            </a:r>
          </a:p>
          <a:p>
            <a:r>
              <a:rPr lang="ja-JP" altLang="ja-JP" sz="2800" dirty="0" smtClean="0"/>
              <a:t>百姓 が検地によって田畑を自分のものにした</a:t>
            </a:r>
            <a:endParaRPr lang="en-US" altLang="ja-JP" sz="2800" dirty="0" smtClean="0"/>
          </a:p>
          <a:p>
            <a:r>
              <a:rPr lang="ja-JP" altLang="ja-JP" sz="2800" dirty="0" smtClean="0"/>
              <a:t>自分の才覚で田畑に何を栽培するかを考え、自分の立志で生産されたものをどのように売却するかを考え、</a:t>
            </a:r>
            <a:r>
              <a:rPr lang="ja-JP" altLang="en-US" sz="2800" dirty="0" smtClean="0"/>
              <a:t>田</a:t>
            </a:r>
            <a:r>
              <a:rPr lang="ja-JP" altLang="ja-JP" sz="2800" dirty="0" smtClean="0"/>
              <a:t>畑を買い売 ってその資金を醸造業に資本としてつぎこもうと考える者もあらわれた。</a:t>
            </a:r>
          </a:p>
          <a:p>
            <a:r>
              <a:rPr lang="ja-JP" altLang="ja-JP" sz="2800" dirty="0" smtClean="0"/>
              <a:t>人や物の動きは街道を発展。交通業者 が生まれ、鍛冶屋が生まれ宿屋が生まれた</a:t>
            </a:r>
            <a:endParaRPr kumimoji="1" lang="ja-JP"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947738" y="752475"/>
            <a:ext cx="7248525"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chemeClr val="accent5">
              <a:lumMod val="20000"/>
              <a:lumOff val="80000"/>
            </a:schemeClr>
          </a:solidFill>
          <a:ln>
            <a:solidFill>
              <a:schemeClr val="tx1"/>
            </a:solidFill>
          </a:ln>
        </p:spPr>
        <p:txBody>
          <a:bodyPr>
            <a:normAutofit fontScale="90000"/>
          </a:bodyPr>
          <a:lstStyle/>
          <a:p>
            <a:r>
              <a:rPr lang="ja-JP" altLang="en-US" sz="4000" dirty="0"/>
              <a:t>「環境先進国　江戸に学ぶ」</a:t>
            </a:r>
            <a:br>
              <a:rPr lang="ja-JP" altLang="en-US" sz="4000" dirty="0"/>
            </a:br>
            <a:r>
              <a:rPr lang="ja-JP" altLang="en-US" sz="4000" dirty="0"/>
              <a:t>鬼頭　宏　（上智大学）</a:t>
            </a:r>
          </a:p>
        </p:txBody>
      </p:sp>
      <p:sp>
        <p:nvSpPr>
          <p:cNvPr id="48132" name="Rectangle 4"/>
          <p:cNvSpPr>
            <a:spLocks noGrp="1" noChangeArrowheads="1"/>
          </p:cNvSpPr>
          <p:nvPr>
            <p:ph type="body" idx="1"/>
          </p:nvPr>
        </p:nvSpPr>
        <p:spPr>
          <a:xfrm>
            <a:off x="457200" y="1600200"/>
            <a:ext cx="8229600" cy="5257800"/>
          </a:xfrm>
        </p:spPr>
        <p:txBody>
          <a:bodyPr>
            <a:noAutofit/>
          </a:bodyPr>
          <a:lstStyle/>
          <a:p>
            <a:r>
              <a:rPr lang="ja-JP" altLang="en-US" sz="3600" dirty="0" smtClean="0"/>
              <a:t>人口</a:t>
            </a:r>
            <a:r>
              <a:rPr lang="ja-JP" altLang="en-US" sz="3600" dirty="0"/>
              <a:t>減少は「未曾有」の出来事ではない</a:t>
            </a:r>
          </a:p>
          <a:p>
            <a:r>
              <a:rPr lang="ja-JP" altLang="en-US" sz="3600" dirty="0">
                <a:solidFill>
                  <a:srgbClr val="FF0000"/>
                </a:solidFill>
              </a:rPr>
              <a:t>縄文時代後半／平安時代／江戸時代後半／そして</a:t>
            </a:r>
            <a:r>
              <a:rPr lang="en-US" altLang="ja-JP" sz="3600" dirty="0">
                <a:solidFill>
                  <a:srgbClr val="FF0000"/>
                </a:solidFill>
              </a:rPr>
              <a:t>21</a:t>
            </a:r>
            <a:r>
              <a:rPr lang="ja-JP" altLang="en-US" sz="3600" dirty="0">
                <a:solidFill>
                  <a:srgbClr val="FF0000"/>
                </a:solidFill>
              </a:rPr>
              <a:t>世紀</a:t>
            </a:r>
          </a:p>
          <a:p>
            <a:r>
              <a:rPr lang="ja-JP" altLang="en-US" sz="3600" dirty="0">
                <a:solidFill>
                  <a:srgbClr val="FF0000"/>
                </a:solidFill>
              </a:rPr>
              <a:t>人口増加の減退期は文明の成熟期</a:t>
            </a:r>
            <a:r>
              <a:rPr lang="ja-JP" altLang="en-US" sz="3600" dirty="0"/>
              <a:t>であった。</a:t>
            </a:r>
          </a:p>
          <a:p>
            <a:r>
              <a:rPr lang="ja-JP" altLang="en-US" sz="3600" dirty="0"/>
              <a:t>少子化</a:t>
            </a:r>
            <a:r>
              <a:rPr lang="ja-JP" altLang="en-US" sz="3600" dirty="0" smtClean="0"/>
              <a:t>は「</a:t>
            </a:r>
            <a:r>
              <a:rPr lang="ja-JP" altLang="en-US" sz="3600" dirty="0"/>
              <a:t>人口転換」の帰結</a:t>
            </a:r>
          </a:p>
          <a:p>
            <a:r>
              <a:rPr lang="ja-JP" altLang="en-US" sz="3600" dirty="0"/>
              <a:t>「超低出生率」国の共通点</a:t>
            </a:r>
            <a:r>
              <a:rPr lang="ja-JP" altLang="en-US" sz="3600" dirty="0" smtClean="0"/>
              <a:t>：</a:t>
            </a:r>
            <a:endParaRPr lang="en-US" altLang="ja-JP" sz="3600" dirty="0" smtClean="0"/>
          </a:p>
          <a:p>
            <a:pPr>
              <a:buNone/>
            </a:pPr>
            <a:r>
              <a:rPr lang="ja-JP" altLang="en-US" sz="3600" dirty="0" smtClean="0"/>
              <a:t>　　　　</a:t>
            </a:r>
            <a:r>
              <a:rPr lang="ja-JP" altLang="en-US" sz="3600" dirty="0" smtClean="0">
                <a:solidFill>
                  <a:srgbClr val="FF0000"/>
                </a:solidFill>
              </a:rPr>
              <a:t>家族</a:t>
            </a:r>
            <a:r>
              <a:rPr lang="ja-JP" altLang="en-US" sz="3600" dirty="0">
                <a:solidFill>
                  <a:srgbClr val="FF0000"/>
                </a:solidFill>
              </a:rPr>
              <a:t>制度／ジェンダー観の特徴</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映画</a:t>
            </a:r>
            <a:r>
              <a:rPr lang="en-US" altLang="ja-JP" b="1" dirty="0" smtClean="0"/>
              <a:t>『</a:t>
            </a:r>
            <a:r>
              <a:rPr lang="ja-JP" altLang="en-US" b="1" dirty="0" smtClean="0"/>
              <a:t>楢山節考</a:t>
            </a:r>
            <a:r>
              <a:rPr lang="en-US" altLang="ja-JP" b="1" dirty="0" smtClean="0"/>
              <a:t>』</a:t>
            </a:r>
            <a:r>
              <a:rPr lang="ja-JP" altLang="en-US" b="1" dirty="0" smtClean="0"/>
              <a:t>オリジナル予告編（原恵一監督） </a:t>
            </a:r>
            <a:endParaRPr kumimoji="1" lang="ja-JP" altLang="en-US" dirty="0"/>
          </a:p>
        </p:txBody>
      </p:sp>
      <p:sp>
        <p:nvSpPr>
          <p:cNvPr id="4" name="コンテンツ プレースホルダ 3"/>
          <p:cNvSpPr>
            <a:spLocks noGrp="1"/>
          </p:cNvSpPr>
          <p:nvPr>
            <p:ph idx="1"/>
          </p:nvPr>
        </p:nvSpPr>
        <p:spPr/>
        <p:txBody>
          <a:bodyPr/>
          <a:lstStyle/>
          <a:p>
            <a:r>
              <a:rPr lang="en-US" altLang="ja-JP" dirty="0" smtClean="0">
                <a:hlinkClick r:id="rId3"/>
              </a:rPr>
              <a:t>https://www.youtube.com/watch?v=Wsi1Oi63y6I&amp;feature=player_detailpage</a:t>
            </a:r>
            <a:endParaRPr lang="en-US" altLang="ja-JP" dirty="0" smtClean="0"/>
          </a:p>
          <a:p>
            <a:endParaRPr kumimoji="1" lang="ja-JP" altLang="en-US" dirty="0"/>
          </a:p>
        </p:txBody>
      </p:sp>
      <p:pic>
        <p:nvPicPr>
          <p:cNvPr id="185346" name="Picture 2"/>
          <p:cNvPicPr>
            <a:picLocks noChangeAspect="1" noChangeArrowheads="1"/>
          </p:cNvPicPr>
          <p:nvPr/>
        </p:nvPicPr>
        <p:blipFill>
          <a:blip r:embed="rId4" cstate="print"/>
          <a:srcRect l="1933" t="19313" r="39956" b="29500"/>
          <a:stretch>
            <a:fillRect/>
          </a:stretch>
        </p:blipFill>
        <p:spPr bwMode="auto">
          <a:xfrm>
            <a:off x="755576" y="2996952"/>
            <a:ext cx="7560840"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b="1" dirty="0" smtClean="0"/>
              <a:t>楢山節考 (</a:t>
            </a:r>
            <a:r>
              <a:rPr lang="ja-JP" altLang="en-US" b="1" dirty="0" smtClean="0"/>
              <a:t>今村昌平</a:t>
            </a:r>
            <a:r>
              <a:rPr lang="ja-JP" altLang="ja-JP" b="1" dirty="0" smtClean="0"/>
              <a:t>1983年の映画)</a:t>
            </a:r>
            <a:endParaRPr kumimoji="1" lang="ja-JP" altLang="en-US" dirty="0"/>
          </a:p>
        </p:txBody>
      </p:sp>
      <p:sp>
        <p:nvSpPr>
          <p:cNvPr id="5" name="コンテンツ プレースホルダ 4"/>
          <p:cNvSpPr>
            <a:spLocks noGrp="1"/>
          </p:cNvSpPr>
          <p:nvPr>
            <p:ph idx="1"/>
          </p:nvPr>
        </p:nvSpPr>
        <p:spPr/>
        <p:txBody>
          <a:bodyPr>
            <a:normAutofit/>
          </a:bodyPr>
          <a:lstStyle/>
          <a:p>
            <a:r>
              <a:rPr lang="ja-JP" altLang="ja-JP" dirty="0" smtClean="0"/>
              <a:t>山中の寒村が舞台である。耕地にも気候にも恵まれないその村には、厳然たる3つの掟があった。</a:t>
            </a:r>
          </a:p>
          <a:p>
            <a:r>
              <a:rPr lang="ja-JP" altLang="ja-JP" dirty="0" smtClean="0"/>
              <a:t>「結婚し、子孫を残せるのは長男だけである」</a:t>
            </a:r>
            <a:endParaRPr lang="en-US" altLang="ja-JP" dirty="0" smtClean="0"/>
          </a:p>
          <a:p>
            <a:r>
              <a:rPr lang="ja-JP" altLang="ja-JP" dirty="0" smtClean="0"/>
              <a:t>「他家から食料を盗むのは重罪である」</a:t>
            </a:r>
            <a:endParaRPr lang="en-US" altLang="ja-JP" dirty="0" smtClean="0"/>
          </a:p>
          <a:p>
            <a:r>
              <a:rPr lang="ja-JP" altLang="ja-JP" dirty="0" smtClean="0"/>
              <a:t>「齢70を迎えた老人は『楢山参り』に出なければならない」</a:t>
            </a:r>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smtClean="0"/>
              <a:t>姥捨て山は偽の江戸、</a:t>
            </a:r>
            <a:r>
              <a:rPr kumimoji="1" lang="en-US" altLang="ja-JP" dirty="0" smtClean="0"/>
              <a:t/>
            </a:r>
            <a:br>
              <a:rPr kumimoji="1" lang="en-US" altLang="ja-JP" dirty="0" smtClean="0"/>
            </a:br>
            <a:r>
              <a:rPr lang="ja-JP" altLang="en-US" dirty="0" smtClean="0"/>
              <a:t>孫捨て都市が真の江戸</a:t>
            </a:r>
            <a:endParaRPr kumimoji="1" lang="ja-JP" altLang="en-US" dirty="0"/>
          </a:p>
        </p:txBody>
      </p:sp>
      <p:sp>
        <p:nvSpPr>
          <p:cNvPr id="5" name="サブタイトル 4"/>
          <p:cNvSpPr>
            <a:spLocks noGrp="1"/>
          </p:cNvSpPr>
          <p:nvPr>
            <p:ph type="subTitle" idx="1"/>
          </p:nvPr>
        </p:nvSpPr>
        <p:spPr/>
        <p:txBody>
          <a:bodyPr>
            <a:normAutofit fontScale="92500" lnSpcReduction="20000"/>
          </a:bodyPr>
          <a:lstStyle/>
          <a:p>
            <a:r>
              <a:rPr kumimoji="1" lang="ja-JP" altLang="en-US" dirty="0" smtClean="0"/>
              <a:t>都市の蟻地獄（速水融）</a:t>
            </a:r>
            <a:endParaRPr kumimoji="1" lang="en-US" altLang="ja-JP" dirty="0" smtClean="0"/>
          </a:p>
          <a:p>
            <a:r>
              <a:rPr lang="ja-JP" altLang="en-US" dirty="0" smtClean="0"/>
              <a:t>欧州諸都市は病原菌の坩堝であったが故に免疫ができ、新大陸でも原住民よりは生き延びることができた。</a:t>
            </a:r>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dirty="0" smtClean="0"/>
              <a:t>明治政府の食料政策</a:t>
            </a:r>
            <a:endParaRPr kumimoji="1" lang="ja-JP" altLang="en-US" dirty="0"/>
          </a:p>
        </p:txBody>
      </p:sp>
      <p:sp>
        <p:nvSpPr>
          <p:cNvPr id="3" name="コンテンツ プレースホルダ 2"/>
          <p:cNvSpPr>
            <a:spLocks noGrp="1"/>
          </p:cNvSpPr>
          <p:nvPr>
            <p:ph idx="1"/>
          </p:nvPr>
        </p:nvSpPr>
        <p:spPr>
          <a:xfrm>
            <a:off x="457200" y="1600200"/>
            <a:ext cx="8686800" cy="4853136"/>
          </a:xfrm>
        </p:spPr>
        <p:txBody>
          <a:bodyPr>
            <a:normAutofit/>
          </a:bodyPr>
          <a:lstStyle/>
          <a:p>
            <a:pPr>
              <a:lnSpc>
                <a:spcPct val="80000"/>
              </a:lnSpc>
            </a:pPr>
            <a:r>
              <a:rPr lang="ja-JP" altLang="en-US" sz="4000" dirty="0" smtClean="0"/>
              <a:t>明治政府は徳川政治への対抗上国民全員が白米を食べられる政策実施</a:t>
            </a:r>
          </a:p>
          <a:p>
            <a:pPr>
              <a:lnSpc>
                <a:spcPct val="80000"/>
              </a:lnSpc>
            </a:pPr>
            <a:r>
              <a:rPr lang="ja-JP" altLang="en-US" sz="4000" dirty="0" smtClean="0"/>
              <a:t>元禄（</a:t>
            </a:r>
            <a:r>
              <a:rPr lang="en-US" altLang="ja-JP" sz="4000" dirty="0" smtClean="0"/>
              <a:t>1692</a:t>
            </a:r>
            <a:r>
              <a:rPr lang="ja-JP" altLang="en-US" sz="4000" dirty="0" smtClean="0"/>
              <a:t>）～嘉永（</a:t>
            </a:r>
            <a:r>
              <a:rPr lang="en-US" altLang="ja-JP" sz="4000" dirty="0" smtClean="0"/>
              <a:t>1852</a:t>
            </a:r>
            <a:r>
              <a:rPr lang="ja-JP" altLang="en-US" sz="4000" dirty="0" smtClean="0"/>
              <a:t>）</a:t>
            </a:r>
            <a:endParaRPr lang="en-US" altLang="ja-JP" sz="4000" dirty="0" smtClean="0"/>
          </a:p>
          <a:p>
            <a:pPr>
              <a:lnSpc>
                <a:spcPct val="80000"/>
              </a:lnSpc>
              <a:buNone/>
            </a:pPr>
            <a:r>
              <a:rPr lang="ja-JP" altLang="en-US" sz="4000" dirty="0" smtClean="0"/>
              <a:t>　米価はせいぜい２倍程度の範囲内で変動　安定的であった</a:t>
            </a:r>
          </a:p>
          <a:p>
            <a:pPr>
              <a:lnSpc>
                <a:spcPct val="80000"/>
              </a:lnSpc>
            </a:pPr>
            <a:r>
              <a:rPr lang="ja-JP" altLang="en-US" sz="4000" dirty="0" smtClean="0"/>
              <a:t>天明の飢饉は有史以来の飢饉といわれたが３０００万人の中で</a:t>
            </a:r>
            <a:r>
              <a:rPr lang="ja-JP" altLang="en-US" sz="4000" dirty="0" smtClean="0">
                <a:solidFill>
                  <a:srgbClr val="FF0000"/>
                </a:solidFill>
              </a:rPr>
              <a:t>５０万人しか餓死しなかった</a:t>
            </a:r>
          </a:p>
          <a:p>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北海道移民</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1869</a:t>
            </a:r>
            <a:r>
              <a:rPr kumimoji="1" lang="ja-JP" altLang="en-US" dirty="0" smtClean="0"/>
              <a:t>年北海道開拓</a:t>
            </a:r>
            <a:r>
              <a:rPr lang="ja-JP" altLang="en-US" dirty="0" smtClean="0"/>
              <a:t>史設置</a:t>
            </a:r>
            <a:endParaRPr lang="en-US" altLang="ja-JP" dirty="0" smtClean="0"/>
          </a:p>
          <a:p>
            <a:r>
              <a:rPr kumimoji="1" lang="en-US" altLang="ja-JP" dirty="0" smtClean="0"/>
              <a:t>1892</a:t>
            </a:r>
            <a:r>
              <a:rPr kumimoji="1" lang="ja-JP" altLang="en-US" dirty="0" smtClean="0"/>
              <a:t>年から</a:t>
            </a:r>
            <a:r>
              <a:rPr kumimoji="1" lang="en-US" altLang="ja-JP" dirty="0" smtClean="0"/>
              <a:t>1921</a:t>
            </a:r>
            <a:r>
              <a:rPr kumimoji="1" lang="ja-JP" altLang="en-US" dirty="0" smtClean="0"/>
              <a:t>年までに</a:t>
            </a:r>
            <a:r>
              <a:rPr kumimoji="1" lang="en-US" altLang="ja-JP" dirty="0" smtClean="0"/>
              <a:t>189</a:t>
            </a:r>
            <a:r>
              <a:rPr kumimoji="1" lang="ja-JP" altLang="en-US" dirty="0" smtClean="0"/>
              <a:t>万人</a:t>
            </a:r>
            <a:endParaRPr kumimoji="1" lang="en-US" altLang="ja-JP" dirty="0" smtClean="0"/>
          </a:p>
          <a:p>
            <a:r>
              <a:rPr lang="ja-JP" altLang="en-US" dirty="0" smtClean="0"/>
              <a:t>それ以降は開拓ではく、労働者としての流入、</a:t>
            </a:r>
            <a:endParaRPr kumimoji="1"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帝国の膨張と人口移動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外地に移動した</a:t>
            </a:r>
            <a:r>
              <a:rPr kumimoji="1" lang="en-US" altLang="ja-JP" dirty="0" smtClean="0"/>
              <a:t>368</a:t>
            </a:r>
            <a:r>
              <a:rPr kumimoji="1" lang="ja-JP" altLang="en-US" dirty="0" smtClean="0"/>
              <a:t>万人は</a:t>
            </a:r>
            <a:r>
              <a:rPr kumimoji="1" lang="en-US" altLang="ja-JP" dirty="0" smtClean="0"/>
              <a:t>20</a:t>
            </a:r>
            <a:r>
              <a:rPr kumimoji="1" lang="ja-JP" altLang="en-US" dirty="0" smtClean="0"/>
              <a:t>世紀前半の人口増加分</a:t>
            </a:r>
            <a:r>
              <a:rPr kumimoji="1" lang="en-US" altLang="ja-JP" dirty="0" smtClean="0"/>
              <a:t>2400</a:t>
            </a:r>
            <a:r>
              <a:rPr kumimoji="1" lang="ja-JP" altLang="en-US" dirty="0" smtClean="0"/>
              <a:t>万人の１５％</a:t>
            </a:r>
            <a:endParaRPr kumimoji="1" lang="en-US" altLang="ja-JP" dirty="0" smtClean="0"/>
          </a:p>
          <a:p>
            <a:r>
              <a:rPr lang="ja-JP" altLang="en-US" dirty="0" smtClean="0"/>
              <a:t>終戦時に</a:t>
            </a:r>
            <a:r>
              <a:rPr lang="en-US" altLang="ja-JP" dirty="0" smtClean="0"/>
              <a:t>200</a:t>
            </a:r>
            <a:r>
              <a:rPr lang="ja-JP" altLang="en-US" dirty="0" smtClean="0"/>
              <a:t>万人の朝鮮人が内地に存在、朝鮮から満州も</a:t>
            </a:r>
            <a:r>
              <a:rPr lang="en-US" altLang="ja-JP" dirty="0" smtClean="0"/>
              <a:t>200</a:t>
            </a:r>
            <a:r>
              <a:rPr lang="ja-JP" altLang="en-US" dirty="0" smtClean="0"/>
              <a:t>万人</a:t>
            </a:r>
            <a:endParaRPr lang="en-US" altLang="ja-JP" dirty="0" smtClean="0"/>
          </a:p>
          <a:p>
            <a:r>
              <a:rPr kumimoji="1" lang="ja-JP" altLang="en-US" dirty="0" smtClean="0"/>
              <a:t>沖縄から内地への出稼ぎ、植民地や海外への出稼ぎも</a:t>
            </a:r>
            <a:r>
              <a:rPr kumimoji="1" lang="en-US" altLang="ja-JP" dirty="0" smtClean="0"/>
              <a:t>17</a:t>
            </a:r>
            <a:r>
              <a:rPr kumimoji="1" lang="ja-JP" altLang="en-US" dirty="0" smtClean="0"/>
              <a:t>万人を超え、総人口の１５％</a:t>
            </a:r>
            <a:endParaRPr kumimoji="1" lang="ja-JP"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帝国崩壊と人の還流</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軍人軍属の復員</a:t>
            </a:r>
            <a:r>
              <a:rPr kumimoji="1" lang="en-US" altLang="ja-JP" dirty="0" smtClean="0"/>
              <a:t>320</a:t>
            </a:r>
            <a:r>
              <a:rPr kumimoji="1" lang="ja-JP" altLang="en-US" dirty="0" smtClean="0"/>
              <a:t>万人</a:t>
            </a:r>
            <a:endParaRPr kumimoji="1" lang="en-US" altLang="ja-JP" dirty="0" smtClean="0"/>
          </a:p>
          <a:p>
            <a:r>
              <a:rPr lang="en-US" altLang="ja-JP" dirty="0" smtClean="0"/>
              <a:t>160</a:t>
            </a:r>
            <a:r>
              <a:rPr lang="ja-JP" altLang="en-US" dirty="0" smtClean="0"/>
              <a:t>万人ほどの朝鮮人、琉球人が帰還</a:t>
            </a:r>
            <a:endParaRPr lang="en-US" altLang="ja-JP" dirty="0" smtClean="0"/>
          </a:p>
          <a:p>
            <a:r>
              <a:rPr kumimoji="1" lang="en-US" altLang="ja-JP" dirty="0" smtClean="0"/>
              <a:t>350</a:t>
            </a:r>
            <a:r>
              <a:rPr kumimoji="1" lang="ja-JP" altLang="en-US" dirty="0" smtClean="0"/>
              <a:t>万人ほどの</a:t>
            </a:r>
            <a:r>
              <a:rPr lang="ja-JP" altLang="en-US" dirty="0" smtClean="0"/>
              <a:t>外地日本人の帰還</a:t>
            </a:r>
            <a:endParaRPr lang="en-US" altLang="ja-JP" dirty="0" smtClean="0"/>
          </a:p>
          <a:p>
            <a:r>
              <a:rPr kumimoji="1" lang="ja-JP" altLang="en-US" dirty="0" smtClean="0"/>
              <a:t>在満朝鮮人</a:t>
            </a:r>
            <a:r>
              <a:rPr kumimoji="1" lang="en-US" altLang="ja-JP" dirty="0" smtClean="0"/>
              <a:t>210</a:t>
            </a:r>
            <a:r>
              <a:rPr kumimoji="1" lang="ja-JP" altLang="en-US" dirty="0" smtClean="0"/>
              <a:t>万人のうち、</a:t>
            </a:r>
            <a:r>
              <a:rPr kumimoji="1" lang="en-US" altLang="ja-JP" dirty="0" smtClean="0"/>
              <a:t>80</a:t>
            </a:r>
            <a:r>
              <a:rPr kumimoji="1" lang="ja-JP" altLang="en-US" dirty="0" smtClean="0"/>
              <a:t>万人が朝鮮半島に引き上げ、</a:t>
            </a:r>
            <a:r>
              <a:rPr kumimoji="1" lang="en-US" altLang="ja-JP" dirty="0" smtClean="0"/>
              <a:t>130</a:t>
            </a:r>
            <a:r>
              <a:rPr kumimoji="1" lang="ja-JP" altLang="en-US" dirty="0" smtClean="0"/>
              <a:t>万人が在満</a:t>
            </a:r>
            <a:endParaRPr kumimoji="1" lang="en-US" altLang="ja-JP" dirty="0" smtClean="0"/>
          </a:p>
          <a:p>
            <a:r>
              <a:rPr lang="ja-JP" altLang="en-US" dirty="0" smtClean="0"/>
              <a:t>冷戦後北朝鮮帰還</a:t>
            </a:r>
            <a:r>
              <a:rPr lang="en-US" altLang="ja-JP" dirty="0" smtClean="0"/>
              <a:t>1</a:t>
            </a:r>
            <a:r>
              <a:rPr lang="ja-JP" altLang="en-US" dirty="0" smtClean="0"/>
              <a:t>万人</a:t>
            </a:r>
            <a:endParaRPr lang="en-US" altLang="ja-JP" dirty="0" smtClean="0"/>
          </a:p>
          <a:p>
            <a:r>
              <a:rPr kumimoji="1" lang="ja-JP" altLang="en-US" dirty="0" smtClean="0"/>
              <a:t>海外移住政策での南米へは</a:t>
            </a:r>
            <a:r>
              <a:rPr kumimoji="1" lang="en-US" altLang="ja-JP" dirty="0" smtClean="0"/>
              <a:t>8</a:t>
            </a:r>
            <a:r>
              <a:rPr kumimoji="1" lang="ja-JP" altLang="en-US" dirty="0" smtClean="0"/>
              <a:t>万人</a:t>
            </a:r>
            <a:endParaRPr kumimoji="1" lang="en-US" altLang="ja-JP" dirty="0" smtClean="0"/>
          </a:p>
          <a:p>
            <a:r>
              <a:rPr lang="en-US" altLang="ja-JP" dirty="0" smtClean="0"/>
              <a:t>2008</a:t>
            </a:r>
            <a:r>
              <a:rPr lang="ja-JP" altLang="en-US" dirty="0" smtClean="0"/>
              <a:t>年外国人登録者数</a:t>
            </a:r>
            <a:r>
              <a:rPr lang="en-US" altLang="ja-JP" dirty="0" smtClean="0"/>
              <a:t>222</a:t>
            </a:r>
            <a:r>
              <a:rPr lang="ja-JP" altLang="en-US" dirty="0" smtClean="0"/>
              <a:t>万人</a:t>
            </a:r>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移民の世紀後の矛盾を抱えた日本</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１９世紀の奴隷貿易禁止後、移民の世紀を迎えた大西洋では、移民が国家を作り、生活水準もアメリカに欧州が収斂していった（労働力の枯渇）。</a:t>
            </a:r>
            <a:endParaRPr lang="en-US" altLang="ja-JP" dirty="0" smtClean="0"/>
          </a:p>
          <a:p>
            <a:r>
              <a:rPr kumimoji="1" lang="ja-JP" altLang="en-US" dirty="0" smtClean="0"/>
              <a:t>一方、黒人、土着民の穴を埋めるべく、アジア移民は数の上では欧州移民と同等数であったものの、出稼ぎ型にとどまり、アジア</a:t>
            </a:r>
            <a:r>
              <a:rPr lang="ja-JP" altLang="en-US" dirty="0" smtClean="0"/>
              <a:t>諸国</a:t>
            </a:r>
            <a:r>
              <a:rPr kumimoji="1" lang="ja-JP" altLang="en-US" dirty="0" smtClean="0"/>
              <a:t>が植民地として一次産品供給地にとどめられたため、無限の労働力供給地として、生活水準の収斂は発生しなかった。</a:t>
            </a:r>
            <a:endParaRPr kumimoji="1" lang="en-US" altLang="ja-JP" dirty="0" smtClean="0"/>
          </a:p>
          <a:p>
            <a:r>
              <a:rPr kumimoji="1" lang="ja-JP" altLang="en-US" dirty="0" smtClean="0"/>
              <a:t>移民による形成された国民国家は、移民を規制することとなり、アジア諸国は、大都市周辺のスラムを国民国家として自ら対応させられることとなった</a:t>
            </a:r>
            <a:endParaRPr kumimoji="1" lang="en-US" altLang="ja-JP" dirty="0" smtClean="0"/>
          </a:p>
          <a:p>
            <a:r>
              <a:rPr lang="ja-JP" altLang="en-US" dirty="0" smtClean="0"/>
              <a:t>その時期に先進国化を目指した帝国日本は、その矛盾を抱えながら崩壊していった。</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980728"/>
            <a:ext cx="7772400" cy="1470025"/>
          </a:xfrm>
          <a:solidFill>
            <a:srgbClr val="FFFF00"/>
          </a:solidFill>
        </p:spPr>
        <p:txBody>
          <a:bodyPr/>
          <a:lstStyle/>
          <a:p>
            <a:r>
              <a:rPr lang="ja-JP" altLang="en-US" b="1" dirty="0" smtClean="0"/>
              <a:t>毎年</a:t>
            </a:r>
            <a:r>
              <a:rPr lang="en-US" altLang="ja-JP" b="1" dirty="0" smtClean="0"/>
              <a:t>20</a:t>
            </a:r>
            <a:r>
              <a:rPr lang="ja-JP" altLang="en-US" b="1" dirty="0" smtClean="0"/>
              <a:t>万人以上が消える</a:t>
            </a:r>
            <a:r>
              <a:rPr lang="en-US" altLang="ja-JP" b="1" dirty="0" smtClean="0"/>
              <a:t/>
            </a:r>
            <a:br>
              <a:rPr lang="en-US" altLang="ja-JP" b="1" dirty="0" smtClean="0"/>
            </a:br>
            <a:r>
              <a:rPr lang="ja-JP" altLang="en-US" b="1" dirty="0" smtClean="0"/>
              <a:t>「人口減少社会」となった日本</a:t>
            </a:r>
            <a:endParaRPr kumimoji="1" lang="ja-JP" altLang="en-US" dirty="0"/>
          </a:p>
        </p:txBody>
      </p:sp>
      <p:sp>
        <p:nvSpPr>
          <p:cNvPr id="6" name="正方形/長方形 5"/>
          <p:cNvSpPr/>
          <p:nvPr/>
        </p:nvSpPr>
        <p:spPr>
          <a:xfrm>
            <a:off x="827584" y="3068960"/>
            <a:ext cx="7776864" cy="2554545"/>
          </a:xfrm>
          <a:prstGeom prst="rect">
            <a:avLst/>
          </a:prstGeom>
        </p:spPr>
        <p:txBody>
          <a:bodyPr wrap="square">
            <a:spAutoFit/>
          </a:bodyPr>
          <a:lstStyle/>
          <a:p>
            <a:r>
              <a:rPr lang="ja-JP" altLang="en-US" sz="4000" dirty="0" smtClean="0"/>
              <a:t>団塊ジュニアが生まれたばかりの</a:t>
            </a:r>
            <a:r>
              <a:rPr lang="en-US" altLang="ja-JP" sz="4000" dirty="0" smtClean="0"/>
              <a:t>‘75</a:t>
            </a:r>
            <a:r>
              <a:rPr lang="ja-JP" altLang="en-US" sz="4000" dirty="0" smtClean="0"/>
              <a:t>年には、</a:t>
            </a:r>
            <a:r>
              <a:rPr lang="en-US" altLang="ja-JP" sz="4000" dirty="0" smtClean="0"/>
              <a:t>1000</a:t>
            </a:r>
            <a:r>
              <a:rPr lang="ja-JP" altLang="en-US" sz="4000" dirty="0" smtClean="0"/>
              <a:t>万人。</a:t>
            </a:r>
            <a:endParaRPr lang="en-US" altLang="ja-JP" sz="4000" dirty="0" smtClean="0"/>
          </a:p>
          <a:p>
            <a:r>
              <a:rPr lang="ja-JP" altLang="en-US" sz="4000" dirty="0" smtClean="0"/>
              <a:t>それが、</a:t>
            </a:r>
            <a:r>
              <a:rPr lang="en-US" altLang="ja-JP" sz="4000" dirty="0" smtClean="0"/>
              <a:t>2010</a:t>
            </a:r>
            <a:r>
              <a:rPr lang="ja-JP" altLang="en-US" sz="4000" dirty="0" smtClean="0"/>
              <a:t>年には</a:t>
            </a:r>
            <a:r>
              <a:rPr lang="en-US" altLang="ja-JP" sz="4000" dirty="0" smtClean="0"/>
              <a:t>530</a:t>
            </a:r>
            <a:r>
              <a:rPr lang="ja-JP" altLang="en-US" sz="4000" dirty="0" smtClean="0"/>
              <a:t>万人。生まれる子供の数は半分</a:t>
            </a:r>
            <a:endParaRPr lang="ja-JP" alt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r>
              <a:rPr lang="ja-JP" altLang="en-US" dirty="0" smtClean="0"/>
              <a:t>晩婚化、非婚化は何故進んだのか</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lstStyle/>
          <a:p>
            <a:r>
              <a:rPr kumimoji="1" lang="ja-JP" altLang="en-US" dirty="0" smtClean="0">
                <a:solidFill>
                  <a:srgbClr val="FF0000"/>
                </a:solidFill>
              </a:rPr>
              <a:t>コンコルドの誤謬</a:t>
            </a:r>
            <a:r>
              <a:rPr kumimoji="1" lang="ja-JP" altLang="en-US" dirty="0" smtClean="0"/>
              <a:t>　　</a:t>
            </a:r>
            <a:endParaRPr kumimoji="1" lang="en-US" altLang="ja-JP" dirty="0" smtClean="0"/>
          </a:p>
          <a:p>
            <a:pPr>
              <a:buNone/>
            </a:pPr>
            <a:r>
              <a:rPr lang="ja-JP" altLang="en-US" dirty="0" smtClean="0"/>
              <a:t>　　</a:t>
            </a:r>
            <a:r>
              <a:rPr kumimoji="1" lang="ja-JP" altLang="en-US" dirty="0" smtClean="0"/>
              <a:t>初期投資が大きすぎると合理的判断ができなくなる</a:t>
            </a:r>
            <a:endParaRPr kumimoji="1" lang="en-US" altLang="ja-JP" dirty="0" smtClean="0"/>
          </a:p>
          <a:p>
            <a:r>
              <a:rPr lang="ja-JP" altLang="en-US" dirty="0" smtClean="0">
                <a:solidFill>
                  <a:srgbClr val="FF0000"/>
                </a:solidFill>
              </a:rPr>
              <a:t>選択のパラドックス</a:t>
            </a:r>
            <a:r>
              <a:rPr lang="ja-JP" altLang="en-US" dirty="0" smtClean="0"/>
              <a:t>　　</a:t>
            </a:r>
            <a:endParaRPr lang="en-US" altLang="ja-JP" dirty="0" smtClean="0"/>
          </a:p>
          <a:p>
            <a:pPr>
              <a:buNone/>
            </a:pPr>
            <a:r>
              <a:rPr lang="ja-JP" altLang="en-US" dirty="0" smtClean="0"/>
              <a:t>　　選択肢が多すぎると選択できなくなる</a:t>
            </a:r>
            <a:endParaRPr lang="en-US" altLang="ja-JP" dirty="0" smtClean="0"/>
          </a:p>
          <a:p>
            <a:r>
              <a:rPr kumimoji="1" lang="ja-JP" altLang="en-US" dirty="0" smtClean="0">
                <a:solidFill>
                  <a:srgbClr val="FF0000"/>
                </a:solidFill>
              </a:rPr>
              <a:t>プロスペクト理論　</a:t>
            </a:r>
            <a:r>
              <a:rPr kumimoji="1" lang="ja-JP" altLang="en-US" dirty="0" smtClean="0"/>
              <a:t>　</a:t>
            </a:r>
            <a:endParaRPr kumimoji="1" lang="en-US" altLang="ja-JP" dirty="0" smtClean="0"/>
          </a:p>
          <a:p>
            <a:pPr>
              <a:buNone/>
            </a:pPr>
            <a:r>
              <a:rPr lang="ja-JP" altLang="en-US" dirty="0" smtClean="0"/>
              <a:t>　　</a:t>
            </a:r>
            <a:r>
              <a:rPr kumimoji="1" lang="ja-JP" altLang="en-US" dirty="0" smtClean="0"/>
              <a:t>得た時の喜びより失った時の悲しみが３倍大きい</a:t>
            </a:r>
            <a:endParaRPr kumimoji="1" lang="ja-JP"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0056"/>
            <a:ext cx="8229600" cy="1143000"/>
          </a:xfrm>
          <a:solidFill>
            <a:srgbClr val="FFFF00"/>
          </a:solidFill>
        </p:spPr>
        <p:txBody>
          <a:bodyPr/>
          <a:lstStyle/>
          <a:p>
            <a:r>
              <a:rPr kumimoji="1" lang="ja-JP" altLang="en-US" dirty="0" smtClean="0"/>
              <a:t>家族制度、婚姻制度</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1138138"/>
          </a:xfrm>
          <a:noFill/>
          <a:ln w="57150">
            <a:solidFill>
              <a:schemeClr val="tx1">
                <a:lumMod val="95000"/>
                <a:lumOff val="5000"/>
              </a:schemeClr>
            </a:solidFill>
          </a:ln>
        </p:spPr>
        <p:txBody>
          <a:bodyPr/>
          <a:lstStyle/>
          <a:p>
            <a:r>
              <a:rPr kumimoji="1" lang="ja-JP" altLang="en-US" dirty="0" smtClean="0"/>
              <a:t>婚学・人流学</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kumimoji="1" lang="ja-JP" altLang="en-US" dirty="0" smtClean="0"/>
              <a:t>年間誕生する赤ちゃん　１０５万人</a:t>
            </a:r>
            <a:endParaRPr kumimoji="1" lang="en-US" altLang="ja-JP" dirty="0" smtClean="0"/>
          </a:p>
          <a:p>
            <a:r>
              <a:rPr lang="ja-JP" altLang="en-US" dirty="0" smtClean="0"/>
              <a:t>流産は２０万件、死産は４０００件</a:t>
            </a:r>
            <a:endParaRPr lang="en-US" altLang="ja-JP" dirty="0" smtClean="0"/>
          </a:p>
          <a:p>
            <a:r>
              <a:rPr kumimoji="1" lang="ja-JP" altLang="en-US" dirty="0" smtClean="0"/>
              <a:t>人工中絶妊娠　２３万件</a:t>
            </a:r>
            <a:endParaRPr kumimoji="1" lang="en-US" altLang="ja-JP" dirty="0" smtClean="0"/>
          </a:p>
          <a:p>
            <a:r>
              <a:rPr lang="ja-JP" altLang="en-US" dirty="0" smtClean="0"/>
              <a:t>妊産婦死亡　７０～８０件</a:t>
            </a:r>
            <a:endParaRPr lang="en-US" altLang="ja-JP" dirty="0" smtClean="0"/>
          </a:p>
          <a:p>
            <a:r>
              <a:rPr kumimoji="1" lang="ja-JP" altLang="en-US" dirty="0" smtClean="0"/>
              <a:t>生涯未婚率（５０歳時点での婚姻歴）</a:t>
            </a:r>
            <a:endParaRPr kumimoji="1" lang="en-US" altLang="ja-JP" dirty="0" smtClean="0"/>
          </a:p>
          <a:p>
            <a:pPr>
              <a:buNone/>
            </a:pPr>
            <a:r>
              <a:rPr lang="ja-JP" altLang="en-US" dirty="0" smtClean="0"/>
              <a:t>　　　　　　　　　　　　</a:t>
            </a:r>
            <a:r>
              <a:rPr kumimoji="1" lang="ja-JP" altLang="en-US" dirty="0" smtClean="0"/>
              <a:t>男性２０％　女性１０％</a:t>
            </a:r>
            <a:endParaRPr kumimoji="1" lang="en-US" altLang="ja-JP" dirty="0" smtClean="0"/>
          </a:p>
          <a:p>
            <a:r>
              <a:rPr lang="ja-JP" altLang="en-US" dirty="0" smtClean="0"/>
              <a:t>第一子出産年齢　３０歳超</a:t>
            </a:r>
            <a:endParaRPr lang="en-US" altLang="ja-JP" dirty="0" smtClean="0"/>
          </a:p>
          <a:p>
            <a:r>
              <a:rPr kumimoji="1" lang="ja-JP" altLang="en-US" dirty="0" smtClean="0"/>
              <a:t>女性ホルモンのエストロゲンのピーク　２５歳前後</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2744</Words>
  <Application>Microsoft Office PowerPoint</Application>
  <PresentationFormat>画面に合わせる (4:3)</PresentationFormat>
  <Paragraphs>328</Paragraphs>
  <Slides>58</Slides>
  <Notes>58</Notes>
  <HiddenSlides>5</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58</vt:i4>
      </vt:variant>
    </vt:vector>
  </HeadingPairs>
  <TitlesOfParts>
    <vt:vector size="60" baseType="lpstr">
      <vt:lpstr>Office テーマ</vt:lpstr>
      <vt:lpstr>Acrobat Document</vt:lpstr>
      <vt:lpstr>都市環境情報論</vt:lpstr>
      <vt:lpstr>都市環境情報論　第三回  地域社会の形成 （人流問題の時間軸） </vt:lpstr>
      <vt:lpstr>戦後の「過剰人口」問題</vt:lpstr>
      <vt:lpstr>１９４９年　人口問題審議会</vt:lpstr>
      <vt:lpstr>スライド 5</vt:lpstr>
      <vt:lpstr>毎年20万人以上が消える 「人口減少社会」となった日本</vt:lpstr>
      <vt:lpstr>晩婚化、非婚化は何故進んだのか</vt:lpstr>
      <vt:lpstr>家族制度、婚姻制度</vt:lpstr>
      <vt:lpstr>婚学・人流学</vt:lpstr>
      <vt:lpstr>少子化より婚姻問題</vt:lpstr>
      <vt:lpstr>思想の問題</vt:lpstr>
      <vt:lpstr>実例　加賀市の人口問題</vt:lpstr>
      <vt:lpstr>居住者増加策の消耗戦 空間軸から時間軸へ</vt:lpstr>
      <vt:lpstr>小松市の例 （市長選挙用？）</vt:lpstr>
      <vt:lpstr>速すぎる日本の人口減少高齢化</vt:lpstr>
      <vt:lpstr>スライド 16</vt:lpstr>
      <vt:lpstr>地域格差の縮小</vt:lpstr>
      <vt:lpstr>戦後経済成長の評価</vt:lpstr>
      <vt:lpstr>ポツダム宣言の受諾</vt:lpstr>
      <vt:lpstr>日本人引揚げ施策</vt:lpstr>
      <vt:lpstr>スライド 21</vt:lpstr>
      <vt:lpstr>疎開と復帰</vt:lpstr>
      <vt:lpstr>産業政策・農業政策</vt:lpstr>
      <vt:lpstr>農地解放 自作農創設特別措置法(昭和21年)</vt:lpstr>
      <vt:lpstr>東京の土地問題は住宅問題 （第二回講義の復習）</vt:lpstr>
      <vt:lpstr>就職と進学</vt:lpstr>
      <vt:lpstr>人口ボーナス論</vt:lpstr>
      <vt:lpstr>人口減少</vt:lpstr>
      <vt:lpstr>空き家問題の登場</vt:lpstr>
      <vt:lpstr>千葉埼玉問題の登場</vt:lpstr>
      <vt:lpstr>スライド 31</vt:lpstr>
      <vt:lpstr>江戸時代の評価</vt:lpstr>
      <vt:lpstr>人口と食料生産 一反　一石　一両</vt:lpstr>
      <vt:lpstr>江戸時代に「少子化」が起きていた。</vt:lpstr>
      <vt:lpstr>歴史の評価</vt:lpstr>
      <vt:lpstr>幕府の長州征討の失敗原因</vt:lpstr>
      <vt:lpstr>王政復古</vt:lpstr>
      <vt:lpstr>武力統治⇒（島原の乱）⇒法による統治</vt:lpstr>
      <vt:lpstr>宝永地震後低成長時代の構造転換</vt:lpstr>
      <vt:lpstr>民を守る政治の発生　天明の飢饉</vt:lpstr>
      <vt:lpstr>江戸時代のイメージの変化  現代のイメージにも影響</vt:lpstr>
      <vt:lpstr>『百姓の江戸時代』   ちくま新書　田 中 圭 一</vt:lpstr>
      <vt:lpstr>江戸時代の百姓は元気</vt:lpstr>
      <vt:lpstr>地主と小作（田中）</vt:lpstr>
      <vt:lpstr>スライド 45</vt:lpstr>
      <vt:lpstr>農村は本当に自給自足社会だったのか？</vt:lpstr>
      <vt:lpstr>スライド 47</vt:lpstr>
      <vt:lpstr>スライド 48</vt:lpstr>
      <vt:lpstr>村の住人は農民ではなく百姓</vt:lpstr>
      <vt:lpstr>「環境先進国　江戸に学ぶ」 鬼頭　宏　（上智大学）</vt:lpstr>
      <vt:lpstr>映画『楢山節考』オリジナル予告編（原恵一監督） </vt:lpstr>
      <vt:lpstr>楢山節考 (今村昌平1983年の映画)</vt:lpstr>
      <vt:lpstr>姥捨て山は偽の江戸、 孫捨て都市が真の江戸</vt:lpstr>
      <vt:lpstr>明治政府の食料政策</vt:lpstr>
      <vt:lpstr>北海道移民</vt:lpstr>
      <vt:lpstr>帝国の膨張と人口移動</vt:lpstr>
      <vt:lpstr>帝国崩壊と人の還流</vt:lpstr>
      <vt:lpstr>移民の世紀後の矛盾を抱えた日本</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第三回 農地解放と都市問題</dc:title>
  <dc:creator>teramae</dc:creator>
  <cp:lastModifiedBy>owner</cp:lastModifiedBy>
  <cp:revision>32</cp:revision>
  <dcterms:created xsi:type="dcterms:W3CDTF">2014-02-08T00:10:20Z</dcterms:created>
  <dcterms:modified xsi:type="dcterms:W3CDTF">2015-02-26T04:53:36Z</dcterms:modified>
</cp:coreProperties>
</file>